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5" r:id="rId3"/>
    <p:sldId id="296" r:id="rId4"/>
    <p:sldId id="303" r:id="rId5"/>
    <p:sldId id="264" r:id="rId6"/>
    <p:sldId id="297" r:id="rId7"/>
    <p:sldId id="302" r:id="rId8"/>
    <p:sldId id="305" r:id="rId9"/>
    <p:sldId id="306" r:id="rId10"/>
    <p:sldId id="298" r:id="rId11"/>
    <p:sldId id="304" r:id="rId12"/>
    <p:sldId id="265" r:id="rId13"/>
    <p:sldId id="299" r:id="rId14"/>
    <p:sldId id="266" r:id="rId15"/>
    <p:sldId id="301" r:id="rId16"/>
    <p:sldId id="267" r:id="rId17"/>
    <p:sldId id="268" r:id="rId18"/>
    <p:sldId id="269" r:id="rId19"/>
    <p:sldId id="279" r:id="rId20"/>
    <p:sldId id="284" r:id="rId21"/>
    <p:sldId id="281" r:id="rId22"/>
    <p:sldId id="283" r:id="rId23"/>
    <p:sldId id="278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F1B8D-ED2B-4823-B971-C45546E2F9A7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BE7E3-8D8A-429C-A7DC-315EBF3E2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BE7E3-8D8A-429C-A7DC-315EBF3E26C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" y="0"/>
            <a:ext cx="91422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образовательное 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241»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3470483" cy="2606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4445" y="1256011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Использование игры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«Палочки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Кюизенера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математическом развитии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детей дошкольного возраста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7713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28734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C:\Users\Группа\Contacts\Desktop\51765_582755277006.jpg"/>
          <p:cNvPicPr>
            <a:picLocks noChangeAspect="1" noChangeArrowheads="1"/>
          </p:cNvPicPr>
          <p:nvPr/>
        </p:nvPicPr>
        <p:blipFill>
          <a:blip r:embed="rId3" cstate="print"/>
          <a:srcRect t="6493" r="18182" b="7792"/>
          <a:stretch>
            <a:fillRect/>
          </a:stretch>
        </p:blipFill>
        <p:spPr bwMode="auto">
          <a:xfrm>
            <a:off x="3707904" y="620688"/>
            <a:ext cx="5040560" cy="52805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548680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Классический набор содержит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241 палочку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28734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Группа\Contacts\Desktop\img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848100" cy="3771900"/>
          </a:xfrm>
          <a:prstGeom prst="rect">
            <a:avLst/>
          </a:prstGeom>
          <a:noFill/>
        </p:spPr>
      </p:pic>
      <p:pic>
        <p:nvPicPr>
          <p:cNvPr id="2051" name="Picture 3" descr="C:\Users\Группа\Contacts\Desktop\99701884_1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14954"/>
            <a:ext cx="4560168" cy="34201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3968" y="4766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плоский вариант 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палочек:  полоски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шириной  2, длиной  от 2  до 20см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82013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комплект входят 116 палочек, которые отличаются друг от друга по двум признакам: размеру 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5452"/>
            <a:ext cx="3384376" cy="30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3856"/>
            <a:ext cx="2771800" cy="33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94116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палочка обозначает свое число от 1 до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21612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28734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48680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692696"/>
            <a:ext cx="37444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состав комплекта входят:</a:t>
            </a:r>
          </a:p>
          <a:p>
            <a:pPr eaLnBrk="0" hangingPunct="0">
              <a:defRPr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белая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- число 1 - 25 штук,</a:t>
            </a: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розовая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- число 2 - 20 штук,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голубая 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– число 3 - 16 штук,</a:t>
            </a: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красная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4 - 12 штук,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жёлтая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5 - 10 штук,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фиолетовая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6 - 9 штук,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чёрная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7 - 8 штук,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бордовая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8 - 7 штук,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синяя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9 - 5 штук,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200" b="1" dirty="0" smtClean="0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оранжевая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10 - 4 штук. </a:t>
            </a:r>
            <a:endParaRPr lang="ru-RU" sz="2200" dirty="0"/>
          </a:p>
        </p:txBody>
      </p:sp>
      <p:pic>
        <p:nvPicPr>
          <p:cNvPr id="9" name="Picture 6" descr="C:\Documents and Settings\Татьяна\Рабочий стол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548680"/>
            <a:ext cx="4462214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2809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семья - палочки 2, 4, 8 - числа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двум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Синяя семья - палочки 3, 6, 9  - числа,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кратных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Желтая семья - палочки 5 и 10 – числа, кратные пяти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 семья  - палочка 1 -целое число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закладывается по длине любой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семья – палочка 7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1064"/>
            <a:ext cx="5757167" cy="390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39419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ФОРМЫ ОРГАНИЗАЦИИ РАБОТЫ </a:t>
            </a:r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ЦВЕТНЫМИ 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СЧЕТНЫМИ ПАЛОЧКАМИ КЮИЗЕНЕРА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1838" y="1052988"/>
            <a:ext cx="8014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	 деятельность</a:t>
            </a:r>
          </a:p>
          <a:p>
            <a:pPr marL="285750" indent="-285750" algn="just">
              <a:buFontTx/>
              <a:buChar char="-"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игровая деятельность взрослого с детьми. </a:t>
            </a:r>
          </a:p>
          <a:p>
            <a:pPr marL="285750" indent="-285750" algn="just">
              <a:buFontTx/>
              <a:buChar char="-"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работа.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игровая деятельность.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можно использовать в 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утренние и вечерние часы, на 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прогулке.</a:t>
            </a:r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28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8900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005185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Выкладывание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образцу простейших изображений: стул, домик, цветочек.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Сравнение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палочек по длине, высоте, количеству.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Выкладывание 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квадратов, прямоугольников,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«Продолжи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«Найди такую же» и т.д.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7667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работать с материалом?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38" y="3629918"/>
            <a:ext cx="2193354" cy="25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5333" y="4447381"/>
            <a:ext cx="285908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13509"/>
            <a:ext cx="27797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63450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077193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</a:t>
            </a:r>
          </a:p>
          <a:p>
            <a:pPr marL="342900" lvl="0" indent="-342900"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сюжетных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картин.</a:t>
            </a:r>
          </a:p>
          <a:p>
            <a:pPr marL="342900" lvl="0" indent="-342900"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количественного и порядкового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счета.</a:t>
            </a:r>
          </a:p>
          <a:p>
            <a:pPr marL="342900" lvl="0" indent="-342900"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числовых выражений и задач.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76672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работать с материалом?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464" y="3106662"/>
            <a:ext cx="360494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716" y="3068363"/>
            <a:ext cx="20050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5258" y="2603792"/>
            <a:ext cx="2593206" cy="357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5427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числа 5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508518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числа 8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303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96" y="660746"/>
            <a:ext cx="3704456" cy="263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9332" y="659059"/>
            <a:ext cx="4400689" cy="543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96" y="3463280"/>
            <a:ext cx="3704456" cy="28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70857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228184" y="856342"/>
            <a:ext cx="2304256" cy="1420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38"/>
          <a:stretch/>
        </p:blipFill>
        <p:spPr bwMode="auto">
          <a:xfrm>
            <a:off x="683568" y="882635"/>
            <a:ext cx="4861111" cy="329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41019"/>
            <a:ext cx="2678038" cy="185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263" y="2411911"/>
            <a:ext cx="2588879" cy="182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ds04.infourok.ru/uploads/ex/0639/00043870-fb6a0f7e/hello_html_165121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262" y="4441019"/>
            <a:ext cx="2638193" cy="185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7385" y="4441019"/>
            <a:ext cx="2684459" cy="188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32266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306896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476672"/>
            <a:ext cx="698477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7485" indent="0">
              <a:spcAft>
                <a:spcPts val="0"/>
              </a:spcAft>
              <a:buNone/>
            </a:pP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7485" indent="0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мастер –класса:</a:t>
            </a:r>
          </a:p>
          <a:p>
            <a:pPr marL="197485" indent="0">
              <a:spcAft>
                <a:spcPts val="0"/>
              </a:spcAft>
              <a:buNone/>
            </a:pP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7485" indent="0" algn="just"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профессиональных умений педагогов – участников мастер-класса в процессе педагогического общения по освоению опыта использования методики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Кюизенера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развития математических представлений 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48052"/>
          <a:stretch/>
        </p:blipFill>
        <p:spPr bwMode="auto">
          <a:xfrm>
            <a:off x="539552" y="476672"/>
            <a:ext cx="572142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4211960" y="3271444"/>
            <a:ext cx="4472441" cy="309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260975" y="569280"/>
            <a:ext cx="242342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года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455" y="4441080"/>
            <a:ext cx="3744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особенностью этого альбома является использование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дидактических материалов </a:t>
            </a:r>
            <a:endParaRPr lang="ru-RU" sz="2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и палочек ).</a:t>
            </a:r>
          </a:p>
        </p:txBody>
      </p:sp>
    </p:spTree>
    <p:extLst>
      <p:ext uri="{BB962C8B-B14F-4D97-AF65-F5344CB8AC3E}">
        <p14:creationId xmlns:p14="http://schemas.microsoft.com/office/powerpoint/2010/main" xmlns="" val="26486765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002" y="548681"/>
            <a:ext cx="4922118" cy="34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300192" y="521272"/>
            <a:ext cx="2160240" cy="1514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3-5 лет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002" y="4221088"/>
            <a:ext cx="1525860" cy="218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15373" r="2999" b="16995"/>
          <a:stretch/>
        </p:blipFill>
        <p:spPr bwMode="auto">
          <a:xfrm>
            <a:off x="2339752" y="4221088"/>
            <a:ext cx="3312368" cy="218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3274"/>
            <a:ext cx="2891721" cy="385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34312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0144"/>
            <a:ext cx="2697247" cy="388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444208" y="476672"/>
            <a:ext cx="2088231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5-8 лет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977380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401"/>
          <a:stretch/>
        </p:blipFill>
        <p:spPr bwMode="auto">
          <a:xfrm rot="5400000">
            <a:off x="1123822" y="3806376"/>
            <a:ext cx="2153365" cy="2852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5292307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4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180670" cy="54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804248" y="620688"/>
            <a:ext cx="2088232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4-7 лет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6206" y="2666047"/>
            <a:ext cx="224426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особенностью этого альбома является использование одновременно двух дидактических материалов </a:t>
            </a: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блоков и палочек 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88231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Возрастное разделение условно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0186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7" y="76470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0298" y="2571744"/>
            <a:ext cx="4114800" cy="3703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292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756576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306896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331640" y="-35515"/>
            <a:ext cx="612068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Оранжевый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цвет позитивный.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Красный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хорошее настроение.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Желтый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цвет олицетворяет тепло.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Розовый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оптимизм и радость.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Голубой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безопасность и доверие.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Фиолетовый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вдохновляющий.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Бордовый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сострадание, чувствительность.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безразличие.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Белый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непонимание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Группа\Contacts\Desktop\large_cvetnie-palochki-kyuizener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04664"/>
            <a:ext cx="5976664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4320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48681"/>
            <a:ext cx="2520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Джордж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(1891-1976)  бельгийский учитель начальной школы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4248472" cy="593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64320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54868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67544" y="404664"/>
            <a:ext cx="302433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Монографический метод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Идея монографического метода принадлежит немецкому педагогу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А.В.Грубе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(19в., «Руководство к счислению в элементарной школе»).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88376"/>
            <a:ext cx="4104456" cy="5975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54868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67544" y="2989987"/>
            <a:ext cx="3024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La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2685652" cy="3210575"/>
          </a:xfrm>
          <a:prstGeom prst="rect">
            <a:avLst/>
          </a:prstGeom>
          <a:noFill/>
        </p:spPr>
      </p:pic>
      <p:pic>
        <p:nvPicPr>
          <p:cNvPr id="2051" name="Picture 3" descr="G:\87876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4664"/>
            <a:ext cx="2315249" cy="3312368"/>
          </a:xfrm>
          <a:prstGeom prst="rect">
            <a:avLst/>
          </a:prstGeom>
          <a:noFill/>
        </p:spPr>
      </p:pic>
      <p:pic>
        <p:nvPicPr>
          <p:cNvPr id="2052" name="Picture 4" descr="G:\Get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645024"/>
            <a:ext cx="3785800" cy="270958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83568" y="3717032"/>
            <a:ext cx="1197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В.А. Лай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3928" y="3212976"/>
            <a:ext cx="2214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В.А.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Евтушевский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6300192" y="5949280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Д.Л.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Волковский</a:t>
            </a:r>
            <a:r>
              <a:rPr lang="ru-RU" dirty="0" smtClean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53" b="13907"/>
          <a:stretch/>
        </p:blipFill>
        <p:spPr bwMode="auto">
          <a:xfrm>
            <a:off x="683568" y="3140968"/>
            <a:ext cx="4177500" cy="2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064" y="476673"/>
            <a:ext cx="402648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7624" y="69269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Палочки </a:t>
            </a:r>
            <a:r>
              <a:rPr lang="ru-RU" sz="3600" b="1" dirty="0" err="1" smtClean="0">
                <a:solidFill>
                  <a:srgbClr val="C00000"/>
                </a:solidFill>
              </a:rPr>
              <a:t>Кюизенера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1" y="472514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Блоки  </a:t>
            </a:r>
            <a:r>
              <a:rPr lang="ru-RU" sz="3200" b="1" dirty="0" err="1" smtClean="0">
                <a:solidFill>
                  <a:srgbClr val="C00000"/>
                </a:solidFill>
              </a:rPr>
              <a:t>Дьенеша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палочек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понятием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цвета;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понятием величины, длины, высоты,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ширины;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последовательностью чисел натурального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ряда;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Осваивать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и обратный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счет;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составом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числа;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Помочь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овладеть арифметическими действиями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сложение, вычитание;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делить целое на части и измерять объекты.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4426770"/>
            <a:ext cx="2175961" cy="19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01435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469</Words>
  <Application>Microsoft Office PowerPoint</Application>
  <PresentationFormat>Экран (4:3)</PresentationFormat>
  <Paragraphs>95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Группа</cp:lastModifiedBy>
  <cp:revision>53</cp:revision>
  <dcterms:created xsi:type="dcterms:W3CDTF">2018-05-02T06:45:14Z</dcterms:created>
  <dcterms:modified xsi:type="dcterms:W3CDTF">2019-10-11T14:49:21Z</dcterms:modified>
</cp:coreProperties>
</file>