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EB5EF5-24A8-4DFD-90C4-7EC0FE9EA339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352928" cy="1728191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solidFill>
                  <a:srgbClr val="FFC000"/>
                </a:solidFill>
                <a:latin typeface="Gabriola" pitchFamily="82" charset="0"/>
              </a:rPr>
              <a:t>Весна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Zvuki_vesny_-_Penie_ptic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281" y="3356992"/>
            <a:ext cx="4393437" cy="2983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214291"/>
            <a:ext cx="878687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       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900" dirty="0" smtClean="0">
                <a:latin typeface="Monotype Corsiva" panose="03010101010201010101" pitchFamily="66" charset="0"/>
              </a:rPr>
              <a:t>В апреле еще нет листьев, нет зелени, но первые лестные букетики цветов выглядывают на местах отступившей воды. Апрель готовит природу к предстоящему озеленению, которым уже займется близкий брат месяца май.</a:t>
            </a:r>
            <a:endParaRPr lang="ru-RU" sz="29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461060"/>
            <a:ext cx="4216552" cy="301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Май-Травень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одевает природу в новые чистые одежки. радостно щебечут птицы.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sz="28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5512541_6f0ffc892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714620"/>
            <a:ext cx="4548196" cy="341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b3ac95328a3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3034822"/>
            <a:ext cx="3728147" cy="303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7194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    </a:t>
            </a:r>
            <a:r>
              <a:rPr lang="ru-RU" sz="2400" dirty="0" smtClean="0">
                <a:latin typeface="Monotype Corsiva" panose="03010101010201010101" pitchFamily="66" charset="0"/>
              </a:rPr>
              <a:t>  Вступил в дело май и раскрасил природу в первые яркие цвета. Деревья стремительно примеряют новые наряды, словно, готовясь к лету, а по земле разошлась молоденькая травушка.  С первой половины мая, как только солнце уже постоянно отдает тепло, трава уже стремительно зеленеет, а деревья начинают покрываться плотными листьями. Буквально за неделю листовой покров увеличивается в несколько раз.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615a7_6c850581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143372" cy="3500462"/>
          </a:xfrm>
          <a:prstGeom prst="rect">
            <a:avLst/>
          </a:prstGeom>
        </p:spPr>
      </p:pic>
      <p:pic>
        <p:nvPicPr>
          <p:cNvPr id="5" name="Рисунок 4" descr="1300110503370092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500042"/>
            <a:ext cx="4333884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Monotype Corsiva" panose="03010101010201010101" pitchFamily="66" charset="0"/>
              </a:rPr>
              <a:t>Май торжественно шествует по земле, готовя ее к плодородию, украшая природу нарядными цветами и одеяниями. Хотя майское тепло еще ненадежно, недаром говорили "май обманет, да и в лес уйдет", холода еще бывают, но как правило, непродолжительное время, как раз к цветению черемухи. На </a:t>
            </a:r>
            <a:r>
              <a:rPr lang="ru-RU" sz="2600" dirty="0" err="1" smtClean="0">
                <a:latin typeface="Monotype Corsiva" panose="03010101010201010101" pitchFamily="66" charset="0"/>
              </a:rPr>
              <a:t>Егорье-Теплое</a:t>
            </a:r>
            <a:r>
              <a:rPr lang="ru-RU" sz="2600" dirty="0" smtClean="0">
                <a:latin typeface="Monotype Corsiva" panose="03010101010201010101" pitchFamily="66" charset="0"/>
              </a:rPr>
              <a:t>, что 6 мая, приходит первое скромное веяние лета. 8 мая - Марк приглашает певчих птиц стаями, а там уже и Яков 13 числа одаривает май теплыми безветренными ночами.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0_1c720_c4859b8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43314"/>
            <a:ext cx="3786214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0993100_56247741_5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643927"/>
            <a:ext cx="3971930" cy="265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        </a:t>
            </a:r>
            <a:r>
              <a:rPr lang="ru-RU" sz="2400" dirty="0" smtClean="0">
                <a:latin typeface="Monotype Corsiva" panose="03010101010201010101" pitchFamily="66" charset="0"/>
              </a:rPr>
              <a:t> Спешит природа, до лета совсем немного времени осталось, надобно все успеть. Не узнать недавний лес, не узнать прихорошившиеся березки, чопорно одетые в зелень осины, приукрашенные модно рябины. Пока только дуб не спешит одеваться в новый костюм, но и его время недалеко, когда ветви обзаведутся листьями. А вот и тополя украсились душистыми бантиками, скоро и им цвести. Фестивалем лепестков развернулась яблоня, сияют молодыми красками цветы, а на полянках желтеют одуванчики.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51449"/>
            <a:ext cx="4285710" cy="296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141" y="285266"/>
            <a:ext cx="4357355" cy="289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6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    </a:t>
            </a:r>
            <a:r>
              <a:rPr lang="ru-RU" sz="2600" dirty="0" smtClean="0">
                <a:latin typeface="Monotype Corsiva" panose="03010101010201010101" pitchFamily="66" charset="0"/>
              </a:rPr>
              <a:t>Первая гроза. Солнце внезапно померкло, небо заволокло тяжелыми тучами. Озаряется тусклый небосклон вспышками молний, а сквозь застывший от страха лес проносятся первые удары грома. Ливневые дожди нужны природе, они промывают землю и готовят почву к севу. 22 мая на </a:t>
            </a:r>
            <a:r>
              <a:rPr lang="ru-RU" sz="2600" dirty="0" err="1" smtClean="0">
                <a:latin typeface="Monotype Corsiva" panose="03010101010201010101" pitchFamily="66" charset="0"/>
              </a:rPr>
              <a:t>Никольщину</a:t>
            </a:r>
            <a:r>
              <a:rPr lang="ru-RU" sz="2600" dirty="0" smtClean="0">
                <a:latin typeface="Monotype Corsiva" panose="03010101010201010101" pitchFamily="66" charset="0"/>
              </a:rPr>
              <a:t> начинают засеивать землю. А к 26 маю </a:t>
            </a:r>
            <a:r>
              <a:rPr lang="ru-RU" sz="2600" dirty="0" err="1" smtClean="0">
                <a:latin typeface="Monotype Corsiva" panose="03010101010201010101" pitchFamily="66" charset="0"/>
              </a:rPr>
              <a:t>Лукерья-Комарница</a:t>
            </a:r>
            <a:r>
              <a:rPr lang="ru-RU" sz="2600" dirty="0" smtClean="0">
                <a:latin typeface="Monotype Corsiva" panose="03010101010201010101" pitchFamily="66" charset="0"/>
              </a:rPr>
              <a:t> приносит первых комаров. Ну вот наконец-то и погода устанавливается хорошая, теплая и, может случиться, временами жаркая. Природа готова к новому сезону. Здравствуй, лето!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260702376_groza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929066"/>
            <a:ext cx="3769582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40.1_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929066"/>
            <a:ext cx="4078232" cy="27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7777218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Весна́-</a:t>
            </a:r>
            <a:r>
              <a:rPr lang="ru-RU" sz="3200" dirty="0" smtClean="0">
                <a:latin typeface="Monotype Corsiva" panose="03010101010201010101" pitchFamily="66" charset="0"/>
              </a:rPr>
              <a:t>одно из четырёх времен года. </a:t>
            </a:r>
            <a:r>
              <a:rPr lang="ru-RU" sz="3200" b="1" dirty="0" smtClean="0">
                <a:latin typeface="Monotype Corsiva" panose="03010101010201010101" pitchFamily="66" charset="0"/>
              </a:rPr>
              <a:t>Весна-</a:t>
            </a:r>
            <a:r>
              <a:rPr lang="ru-RU" sz="3200" dirty="0" smtClean="0">
                <a:latin typeface="Monotype Corsiva" panose="03010101010201010101" pitchFamily="66" charset="0"/>
              </a:rPr>
              <a:t>это переход от зимы к лету.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76" y="2024062"/>
            <a:ext cx="8348779" cy="435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Состоит из трёх месяцев: </a:t>
            </a:r>
            <a:r>
              <a:rPr lang="ru-RU" sz="3200" b="1" dirty="0" smtClean="0">
                <a:latin typeface="Monotype Corsiva" panose="03010101010201010101" pitchFamily="66" charset="0"/>
              </a:rPr>
              <a:t>Март-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протальник</a:t>
            </a:r>
            <a:r>
              <a:rPr lang="ru-RU" sz="3200" dirty="0" smtClean="0">
                <a:latin typeface="Monotype Corsiva" panose="03010101010201010101" pitchFamily="66" charset="0"/>
              </a:rPr>
              <a:t>;  </a:t>
            </a:r>
            <a:r>
              <a:rPr lang="ru-RU" sz="3200" b="1" dirty="0" smtClean="0">
                <a:latin typeface="Monotype Corsiva" panose="03010101010201010101" pitchFamily="66" charset="0"/>
              </a:rPr>
              <a:t>Апрель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снегогон</a:t>
            </a:r>
            <a:r>
              <a:rPr lang="ru-RU" sz="3200" dirty="0" smtClean="0">
                <a:latin typeface="Monotype Corsiva" panose="03010101010201010101" pitchFamily="66" charset="0"/>
              </a:rPr>
              <a:t>; </a:t>
            </a:r>
            <a:r>
              <a:rPr lang="ru-RU" sz="3200" b="1" dirty="0" smtClean="0">
                <a:latin typeface="Monotype Corsiva" panose="03010101010201010101" pitchFamily="66" charset="0"/>
              </a:rPr>
              <a:t>Май</a:t>
            </a:r>
            <a:r>
              <a:rPr lang="ru-RU" sz="3200" dirty="0" smtClean="0">
                <a:latin typeface="Monotype Corsiva" panose="03010101010201010101" pitchFamily="66" charset="0"/>
              </a:rPr>
              <a:t>-</a:t>
            </a:r>
            <a:r>
              <a:rPr lang="ru-RU" sz="3200" dirty="0" err="1" smtClean="0">
                <a:latin typeface="Monotype Corsiva" panose="03010101010201010101" pitchFamily="66" charset="0"/>
              </a:rPr>
              <a:t>травень</a:t>
            </a:r>
            <a:r>
              <a:rPr lang="ru-RU" sz="3200" dirty="0" smtClean="0">
                <a:latin typeface="Monotype Corsiva" panose="03010101010201010101" pitchFamily="66" charset="0"/>
              </a:rPr>
              <a:t>. </a:t>
            </a: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Весна-переходный сезон, когда заметно увеличение светового дня, повышение температуры.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157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3346451" cy="250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f75577536a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785794"/>
            <a:ext cx="3357586" cy="268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_171888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14289"/>
            <a:ext cx="3071834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3213_5771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357166"/>
            <a:ext cx="3857644" cy="289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71866883_1299790751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690916"/>
            <a:ext cx="38576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57166"/>
            <a:ext cx="43919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Из-под снега появились,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Солнцу, ветру удивились,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Будто облако с небес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Синевой окрасив лес.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первыми из под снега появляются подснежники, пролески.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Март-Протальник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Весна наступает, солнца прибавляет. Снежные завалы начинают таять от первых лучиков тепла. В проталинах появляются первые цветы - подснежники. И месяц получил имя - </a:t>
            </a:r>
            <a:r>
              <a:rPr lang="ru-RU" sz="2800" dirty="0" err="1" smtClean="0">
                <a:latin typeface="Monotype Corsiva" panose="03010101010201010101" pitchFamily="66" charset="0"/>
              </a:rPr>
              <a:t>Протальник</a:t>
            </a:r>
            <a:r>
              <a:rPr lang="ru-RU" sz="2800" dirty="0" smtClean="0">
                <a:latin typeface="Monotype Corsiva" panose="03010101010201010101" pitchFamily="66" charset="0"/>
              </a:rPr>
              <a:t>. Пора водить хороводы и весну красную встречать.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71405732_1298982083_springflowers_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2603934"/>
            <a:ext cx="6480720" cy="370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64333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 </a:t>
            </a:r>
            <a:r>
              <a:rPr lang="ru-RU" sz="3000" dirty="0" smtClean="0">
                <a:latin typeface="Monotype Corsiva" panose="03010101010201010101" pitchFamily="66" charset="0"/>
              </a:rPr>
              <a:t>Весенним равноденствием считается 14 марта. Именно в этот день в каждый дом приходит весна. В старорусские времена с этого дня по календарю начинался год, на Руси встречали </a:t>
            </a:r>
            <a:r>
              <a:rPr lang="ru-RU" sz="3000" dirty="0" err="1" smtClean="0">
                <a:latin typeface="Monotype Corsiva" panose="03010101010201010101" pitchFamily="66" charset="0"/>
              </a:rPr>
              <a:t>новолетье</a:t>
            </a:r>
            <a:r>
              <a:rPr lang="ru-RU" sz="3000" dirty="0" smtClean="0">
                <a:latin typeface="Monotype Corsiva" panose="03010101010201010101" pitchFamily="66" charset="0"/>
              </a:rPr>
              <a:t>. Это уже потом год начали отсчитывать с сентября. 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301888255_de64b946d2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85728"/>
            <a:ext cx="4772025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38" y="857232"/>
            <a:ext cx="3214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    </a:t>
            </a:r>
            <a:r>
              <a:rPr lang="ru-RU" sz="2800" dirty="0" smtClean="0">
                <a:latin typeface="Monotype Corsiva" panose="03010101010201010101" pitchFamily="66" charset="0"/>
              </a:rPr>
              <a:t>Во второй половине марта прилетают грачи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Многие художники запечатлели в своих картинах этот прекрасный момент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RooksBackOfSavra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124" y="357166"/>
            <a:ext cx="4797973" cy="625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anose="03010101010201010101" pitchFamily="66" charset="0"/>
              </a:rPr>
              <a:t>Апрель-Снегогон</a:t>
            </a:r>
            <a:r>
              <a:rPr lang="ru-RU" sz="2800" dirty="0" smtClean="0">
                <a:latin typeface="Monotype Corsiva" panose="03010101010201010101" pitchFamily="66" charset="0"/>
              </a:rPr>
              <a:t>. Потоком со всех склонов как хлынет вода. Гонит апрель снег прочь и зиму вместе с ним прогоняет, от того и "</a:t>
            </a:r>
            <a:r>
              <a:rPr lang="ru-RU" sz="2800" dirty="0" err="1" smtClean="0">
                <a:latin typeface="Monotype Corsiva" panose="03010101010201010101" pitchFamily="66" charset="0"/>
              </a:rPr>
              <a:t>Снегогоном</a:t>
            </a:r>
            <a:r>
              <a:rPr lang="ru-RU" sz="2800" dirty="0" smtClean="0">
                <a:latin typeface="Monotype Corsiva" panose="03010101010201010101" pitchFamily="66" charset="0"/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Весной_у_лесной_речки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620" y="2556410"/>
            <a:ext cx="4758341" cy="393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4687140a64a7dc_c7bkqbc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532497"/>
            <a:ext cx="2937897" cy="389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357429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  </a:t>
            </a:r>
            <a:r>
              <a:rPr lang="ru-RU" sz="2700" dirty="0" smtClean="0">
                <a:latin typeface="Monotype Corsiva" panose="03010101010201010101" pitchFamily="66" charset="0"/>
              </a:rPr>
              <a:t> Первые дожди смывают остатки снега и очищают почву, подготавливая природу к растительному периоду. Первые почки крохотными листиками тянутся к небу, поближе к ласковым лучам скорого лета. Птицы заняты важным делом, вьют гнезда. Погода, на вид, устойчивая, солнышко пригревает воздух до 10 градусов тепла, как вдруг солнце скрывается за тучами и по полям прокатывается волна холодного ветра. А тут уже и </a:t>
            </a:r>
            <a:r>
              <a:rPr lang="ru-RU" sz="2700" dirty="0" err="1" smtClean="0">
                <a:latin typeface="Monotype Corsiva" panose="03010101010201010101" pitchFamily="66" charset="0"/>
              </a:rPr>
              <a:t>Руф</a:t>
            </a:r>
            <a:r>
              <a:rPr lang="ru-RU" sz="2700" dirty="0" smtClean="0">
                <a:latin typeface="Monotype Corsiva" panose="03010101010201010101" pitchFamily="66" charset="0"/>
              </a:rPr>
              <a:t> с </a:t>
            </a:r>
            <a:r>
              <a:rPr lang="ru-RU" sz="2700" dirty="0" err="1" smtClean="0">
                <a:latin typeface="Monotype Corsiva" panose="03010101010201010101" pitchFamily="66" charset="0"/>
              </a:rPr>
              <a:t>Антоном-Половодом</a:t>
            </a:r>
            <a:r>
              <a:rPr lang="ru-RU" sz="2700" dirty="0" smtClean="0">
                <a:latin typeface="Monotype Corsiva" panose="03010101010201010101" pitchFamily="66" charset="0"/>
              </a:rPr>
              <a:t> 23 и 24 апреля пустили воды по всем округам весны. Тут как тут Василий-Парийский - 25 апреля - теплом землю обдал, да так, что медведь из берлоги вышел.</a:t>
            </a:r>
            <a:endParaRPr lang="ru-RU" sz="27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52511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27563"/>
            <a:ext cx="254042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6430fc145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14290"/>
            <a:ext cx="3619504" cy="207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236</Words>
  <Application>Microsoft Office PowerPoint</Application>
  <PresentationFormat>Экран (4:3)</PresentationFormat>
  <Paragraphs>19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Группа</cp:lastModifiedBy>
  <cp:revision>30</cp:revision>
  <dcterms:created xsi:type="dcterms:W3CDTF">2012-03-08T17:16:41Z</dcterms:created>
  <dcterms:modified xsi:type="dcterms:W3CDTF">2020-04-04T13:12:49Z</dcterms:modified>
</cp:coreProperties>
</file>