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5"/>
  </p:notesMasterIdLst>
  <p:sldIdLst>
    <p:sldId id="301" r:id="rId2"/>
    <p:sldId id="313" r:id="rId3"/>
    <p:sldId id="295" r:id="rId4"/>
    <p:sldId id="298" r:id="rId5"/>
    <p:sldId id="303" r:id="rId6"/>
    <p:sldId id="296" r:id="rId7"/>
    <p:sldId id="297" r:id="rId8"/>
    <p:sldId id="300" r:id="rId9"/>
    <p:sldId id="299" r:id="rId10"/>
    <p:sldId id="282" r:id="rId11"/>
    <p:sldId id="304" r:id="rId12"/>
    <p:sldId id="290" r:id="rId13"/>
    <p:sldId id="291" r:id="rId14"/>
    <p:sldId id="305" r:id="rId15"/>
    <p:sldId id="292" r:id="rId16"/>
    <p:sldId id="306" r:id="rId17"/>
    <p:sldId id="314" r:id="rId18"/>
    <p:sldId id="307" r:id="rId19"/>
    <p:sldId id="312" r:id="rId20"/>
    <p:sldId id="308" r:id="rId21"/>
    <p:sldId id="310" r:id="rId22"/>
    <p:sldId id="311" r:id="rId23"/>
    <p:sldId id="309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96" autoAdjust="0"/>
  </p:normalViewPr>
  <p:slideViewPr>
    <p:cSldViewPr>
      <p:cViewPr varScale="1">
        <p:scale>
          <a:sx n="86" d="100"/>
          <a:sy n="86" d="100"/>
        </p:scale>
        <p:origin x="852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768929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1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1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1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1">
                <a:solidFill>
                  <a:schemeClr val="tx2"/>
                </a:solidFill>
              </a:defRPr>
            </a:lvl1pPr>
            <a:lvl2pPr marL="457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ru" sz="1001" smtClean="0">
                <a:solidFill>
                  <a:schemeClr val="dk2"/>
                </a:solidFill>
              </a:rPr>
              <a:pPr algn="r"/>
              <a:t>‹#›</a:t>
            </a:fld>
            <a:endParaRPr lang="ru" sz="1001">
              <a:solidFill>
                <a:schemeClr val="dk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7" y="2349221"/>
            <a:ext cx="7175351" cy="1344875"/>
          </a:xfrm>
          <a:effectLst/>
        </p:spPr>
        <p:txBody>
          <a:bodyPr>
            <a:noAutofit/>
          </a:bodyPr>
          <a:lstStyle>
            <a:lvl1pPr marL="640104" indent="-457216" algn="l">
              <a:defRPr sz="540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1" y="548639"/>
            <a:ext cx="6400800" cy="2606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ru" sz="1001" smtClean="0">
                <a:solidFill>
                  <a:schemeClr val="dk2"/>
                </a:solidFill>
              </a:rPr>
              <a:pPr algn="r"/>
              <a:t>‹#›</a:t>
            </a:fld>
            <a:endParaRPr lang="ru" sz="1001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1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2"/>
            <a:ext cx="4829287" cy="36710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ru" sz="1001" smtClean="0">
                <a:solidFill>
                  <a:schemeClr val="dk2"/>
                </a:solidFill>
              </a:rPr>
              <a:pPr algn="r"/>
              <a:t>‹#›</a:t>
            </a:fld>
            <a:endParaRPr lang="ru" sz="1001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6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6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61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ru" sz="1001" smtClean="0">
                <a:solidFill>
                  <a:schemeClr val="dk2"/>
                </a:solidFill>
              </a:rPr>
              <a:pPr algn="r"/>
              <a:t>‹#›</a:t>
            </a:fld>
            <a:endParaRPr lang="ru" sz="1001">
              <a:solidFill>
                <a:schemeClr val="dk2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1" y="548640"/>
            <a:ext cx="6400800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1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1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1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6" y="1629486"/>
            <a:ext cx="5966667" cy="1817510"/>
          </a:xfrm>
          <a:effectLst/>
        </p:spPr>
        <p:txBody>
          <a:bodyPr anchor="b"/>
          <a:lstStyle>
            <a:lvl1pPr algn="r">
              <a:defRPr sz="4601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6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16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5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6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8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30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52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73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ru" sz="1001" smtClean="0">
                <a:solidFill>
                  <a:schemeClr val="dk2"/>
                </a:solidFill>
              </a:rPr>
              <a:pPr algn="r"/>
              <a:t>‹#›</a:t>
            </a:fld>
            <a:endParaRPr lang="ru" sz="1001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ru" sz="1001" smtClean="0">
                <a:solidFill>
                  <a:schemeClr val="dk2"/>
                </a:solidFill>
              </a:rPr>
              <a:pPr algn="r"/>
              <a:t>‹#›</a:t>
            </a:fld>
            <a:endParaRPr lang="ru" sz="1001">
              <a:solidFill>
                <a:schemeClr val="dk2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3004" y="548639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6" y="548640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5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16" indent="0">
              <a:buNone/>
              <a:defRPr sz="2000" b="1"/>
            </a:lvl2pPr>
            <a:lvl3pPr marL="914435" indent="0">
              <a:buNone/>
              <a:defRPr sz="1801" b="1"/>
            </a:lvl3pPr>
            <a:lvl4pPr marL="1371651" indent="0">
              <a:buNone/>
              <a:defRPr sz="1600" b="1"/>
            </a:lvl4pPr>
            <a:lvl5pPr marL="1828869" indent="0">
              <a:buNone/>
              <a:defRPr sz="1600" b="1"/>
            </a:lvl5pPr>
            <a:lvl6pPr marL="2286085" indent="0">
              <a:buNone/>
              <a:defRPr sz="1600" b="1"/>
            </a:lvl6pPr>
            <a:lvl7pPr marL="2743304" indent="0">
              <a:buNone/>
              <a:defRPr sz="1600" b="1"/>
            </a:lvl7pPr>
            <a:lvl8pPr marL="3200520" indent="0">
              <a:buNone/>
              <a:defRPr sz="1600" b="1"/>
            </a:lvl8pPr>
            <a:lvl9pPr marL="365773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1"/>
            </a:lvl1pPr>
            <a:lvl2pPr>
              <a:defRPr sz="1801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16" indent="0">
              <a:buNone/>
              <a:defRPr sz="2000" b="1"/>
            </a:lvl2pPr>
            <a:lvl3pPr marL="914435" indent="0">
              <a:buNone/>
              <a:defRPr sz="1801" b="1"/>
            </a:lvl3pPr>
            <a:lvl4pPr marL="1371651" indent="0">
              <a:buNone/>
              <a:defRPr sz="1600" b="1"/>
            </a:lvl4pPr>
            <a:lvl5pPr marL="1828869" indent="0">
              <a:buNone/>
              <a:defRPr sz="1600" b="1"/>
            </a:lvl5pPr>
            <a:lvl6pPr marL="2286085" indent="0">
              <a:buNone/>
              <a:defRPr sz="1600" b="1"/>
            </a:lvl6pPr>
            <a:lvl7pPr marL="2743304" indent="0">
              <a:buNone/>
              <a:defRPr sz="1600" b="1"/>
            </a:lvl7pPr>
            <a:lvl8pPr marL="3200520" indent="0">
              <a:buNone/>
              <a:defRPr sz="1600" b="1"/>
            </a:lvl8pPr>
            <a:lvl9pPr marL="3657736" indent="0">
              <a:buNone/>
              <a:defRPr sz="1600" b="1"/>
            </a:lvl9pPr>
          </a:lstStyle>
          <a:p>
            <a:pPr marL="0" lvl="0" indent="0" algn="ctr" defTabSz="91443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049274"/>
            <a:ext cx="3346704" cy="2057400"/>
          </a:xfrm>
        </p:spPr>
        <p:txBody>
          <a:bodyPr>
            <a:normAutofit/>
          </a:bodyPr>
          <a:lstStyle>
            <a:lvl1pPr>
              <a:defRPr sz="1801"/>
            </a:lvl1pPr>
            <a:lvl2pPr>
              <a:defRPr sz="1801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ru" sz="1001" smtClean="0">
                <a:solidFill>
                  <a:schemeClr val="dk2"/>
                </a:solidFill>
              </a:rPr>
              <a:pPr algn="r"/>
              <a:t>‹#›</a:t>
            </a:fld>
            <a:endParaRPr lang="ru" sz="1001">
              <a:solidFill>
                <a:schemeClr val="dk2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ru" sz="1001" smtClean="0">
                <a:solidFill>
                  <a:schemeClr val="dk2"/>
                </a:solidFill>
              </a:rPr>
              <a:pPr algn="r"/>
              <a:t>‹#›</a:t>
            </a:fld>
            <a:endParaRPr lang="ru" sz="1001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ru" sz="1001" smtClean="0">
                <a:solidFill>
                  <a:schemeClr val="dk2"/>
                </a:solidFill>
              </a:rPr>
              <a:pPr algn="r"/>
              <a:t>‹#›</a:t>
            </a:fld>
            <a:endParaRPr lang="ru" sz="1001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7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9" indent="-228609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7" y="548640"/>
            <a:ext cx="4017084" cy="3671048"/>
          </a:xfrm>
        </p:spPr>
        <p:txBody>
          <a:bodyPr anchor="ctr"/>
          <a:lstStyle>
            <a:lvl1pPr>
              <a:defRPr sz="2201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401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2623353"/>
            <a:ext cx="3388660" cy="1604639"/>
          </a:xfrm>
        </p:spPr>
        <p:txBody>
          <a:bodyPr/>
          <a:lstStyle>
            <a:lvl1pPr marL="0" indent="0">
              <a:buNone/>
              <a:defRPr sz="1401"/>
            </a:lvl1pPr>
            <a:lvl2pPr marL="457216" indent="0">
              <a:buNone/>
              <a:defRPr sz="1200"/>
            </a:lvl2pPr>
            <a:lvl3pPr marL="914435" indent="0">
              <a:buNone/>
              <a:defRPr sz="1001"/>
            </a:lvl3pPr>
            <a:lvl4pPr marL="1371651" indent="0">
              <a:buNone/>
              <a:defRPr sz="900"/>
            </a:lvl4pPr>
            <a:lvl5pPr marL="1828869" indent="0">
              <a:buNone/>
              <a:defRPr sz="900"/>
            </a:lvl5pPr>
            <a:lvl6pPr marL="2286085" indent="0">
              <a:buNone/>
              <a:defRPr sz="900"/>
            </a:lvl6pPr>
            <a:lvl7pPr marL="2743304" indent="0">
              <a:buNone/>
              <a:defRPr sz="900"/>
            </a:lvl7pPr>
            <a:lvl8pPr marL="3200520" indent="0">
              <a:buNone/>
              <a:defRPr sz="900"/>
            </a:lvl8pPr>
            <a:lvl9pPr marL="365773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ru" sz="1001" smtClean="0">
                <a:solidFill>
                  <a:schemeClr val="dk2"/>
                </a:solidFill>
              </a:rPr>
              <a:pPr algn="r"/>
              <a:t>‹#›</a:t>
            </a:fld>
            <a:endParaRPr lang="ru" sz="1001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1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1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1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80" y="857253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16" indent="0">
              <a:buNone/>
              <a:defRPr sz="2800"/>
            </a:lvl2pPr>
            <a:lvl3pPr marL="914435" indent="0">
              <a:buNone/>
              <a:defRPr sz="2400"/>
            </a:lvl3pPr>
            <a:lvl4pPr marL="1371651" indent="0">
              <a:buNone/>
              <a:defRPr sz="2000"/>
            </a:lvl4pPr>
            <a:lvl5pPr marL="1828869" indent="0">
              <a:buNone/>
              <a:defRPr sz="2000"/>
            </a:lvl5pPr>
            <a:lvl6pPr marL="2286085" indent="0">
              <a:buNone/>
              <a:defRPr sz="2000"/>
            </a:lvl6pPr>
            <a:lvl7pPr marL="2743304" indent="0">
              <a:buNone/>
              <a:defRPr sz="2000"/>
            </a:lvl7pPr>
            <a:lvl8pPr marL="3200520" indent="0">
              <a:buNone/>
              <a:defRPr sz="2000"/>
            </a:lvl8pPr>
            <a:lvl9pPr marL="3657736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92" y="757868"/>
            <a:ext cx="3694114" cy="1622265"/>
          </a:xfrm>
        </p:spPr>
        <p:txBody>
          <a:bodyPr anchor="b"/>
          <a:lstStyle>
            <a:lvl1pPr marL="182888" indent="-182888">
              <a:buFont typeface="Georgia" pitchFamily="18" charset="0"/>
              <a:buChar char="*"/>
              <a:defRPr sz="1600"/>
            </a:lvl1pPr>
            <a:lvl2pPr marL="457216" indent="0">
              <a:buNone/>
              <a:defRPr sz="1200"/>
            </a:lvl2pPr>
            <a:lvl3pPr marL="914435" indent="0">
              <a:buNone/>
              <a:defRPr sz="1001"/>
            </a:lvl3pPr>
            <a:lvl4pPr marL="1371651" indent="0">
              <a:buNone/>
              <a:defRPr sz="900"/>
            </a:lvl4pPr>
            <a:lvl5pPr marL="1828869" indent="0">
              <a:buNone/>
              <a:defRPr sz="900"/>
            </a:lvl5pPr>
            <a:lvl6pPr marL="2286085" indent="0">
              <a:buNone/>
              <a:defRPr sz="900"/>
            </a:lvl6pPr>
            <a:lvl7pPr marL="2743304" indent="0">
              <a:buNone/>
              <a:defRPr sz="900"/>
            </a:lvl7pPr>
            <a:lvl8pPr marL="3200520" indent="0">
              <a:buNone/>
              <a:defRPr sz="900"/>
            </a:lvl8pPr>
            <a:lvl9pPr marL="365773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ru" sz="1001" smtClean="0">
                <a:solidFill>
                  <a:schemeClr val="dk2"/>
                </a:solidFill>
              </a:rPr>
              <a:pPr algn="r"/>
              <a:t>‹#›</a:t>
            </a:fld>
            <a:endParaRPr lang="ru" sz="1001">
              <a:solidFill>
                <a:schemeClr val="dk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7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1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1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1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1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3" y="3279126"/>
            <a:ext cx="6512510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1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4" y="4629150"/>
            <a:ext cx="25146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4" y="4629150"/>
            <a:ext cx="335280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/>
            <a:fld id="{00000000-1234-1234-1234-123412341234}" type="slidenum">
              <a:rPr lang="ru" sz="1001" smtClean="0">
                <a:solidFill>
                  <a:schemeClr val="dk2"/>
                </a:solidFill>
              </a:rPr>
              <a:pPr algn="r"/>
              <a:t>‹#›</a:t>
            </a:fld>
            <a:endParaRPr lang="ru" sz="1001">
              <a:solidFill>
                <a:schemeClr val="dk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20052" indent="-320052" algn="r" defTabSz="914435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1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9" indent="-182888" algn="l" defTabSz="914435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61" indent="-182888" algn="l" defTabSz="914435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92" indent="-182888" algn="l" defTabSz="914435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322" indent="-182888" algn="l" defTabSz="914435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941" indent="-182888" algn="l" defTabSz="914435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71" indent="-182888" algn="l" defTabSz="914435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6035" indent="-182888" algn="l" defTabSz="914435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85" indent="-182888" algn="l" defTabSz="914435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849" indent="-182888" algn="l" defTabSz="914435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3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6" algn="l" defTabSz="91443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35" algn="l" defTabSz="91443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51" algn="l" defTabSz="91443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69" algn="l" defTabSz="91443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85" algn="l" defTabSz="91443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304" algn="l" defTabSz="91443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520" algn="l" defTabSz="91443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736" algn="l" defTabSz="91443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orkspace.google.com/products/sheets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ail.googl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411510"/>
            <a:ext cx="849694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 </a:t>
            </a:r>
            <a:endParaRPr lang="ru-RU" sz="1800" b="1" dirty="0" smtClean="0">
              <a:solidFill>
                <a:srgbClr val="333333"/>
              </a:solidFill>
              <a:latin typeface="Times New Roman" panose="02020603050405020304" pitchFamily="18" charset="0"/>
              <a:ea typeface="Noto Sans CJK SC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МДОУ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«Детский сад № 241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»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Noto Sans CJK SC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 </a:t>
            </a:r>
            <a:endParaRPr lang="ru-RU" sz="2000" dirty="0" smtClean="0">
              <a:latin typeface="Times New Roman" panose="02020603050405020304" pitchFamily="18" charset="0"/>
              <a:ea typeface="Noto Sans CJK SC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М</a:t>
            </a:r>
            <a:r>
              <a:rPr lang="ru-RU" sz="2000" dirty="0" err="1"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астер</a:t>
            </a:r>
            <a:r>
              <a:rPr lang="ru-RU" sz="2000" dirty="0"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-класс </a:t>
            </a:r>
            <a:endParaRPr lang="ru-RU" sz="2000" dirty="0" smtClean="0">
              <a:latin typeface="Times New Roman" panose="02020603050405020304" pitchFamily="18" charset="0"/>
              <a:ea typeface="Noto Sans CJK SC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 «</a:t>
            </a:r>
            <a:r>
              <a:rPr lang="en-US" sz="2000" dirty="0" smtClean="0"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Google-</a:t>
            </a:r>
            <a:r>
              <a:rPr lang="ru-RU" sz="2000" dirty="0" smtClean="0"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формы, как эффективный способ анкетирования, опроса и тестирования родителей в ДОУ</a:t>
            </a:r>
            <a:r>
              <a:rPr lang="en-US" sz="2000" dirty="0" smtClean="0"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»</a:t>
            </a:r>
            <a:endParaRPr lang="ru-RU" sz="2000" dirty="0" smtClean="0">
              <a:latin typeface="Times New Roman" panose="02020603050405020304" pitchFamily="18" charset="0"/>
              <a:ea typeface="Noto Sans CJK SC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ea typeface="Noto Sans CJK SC"/>
              <a:cs typeface="Times New Roman" panose="02020603050405020304" pitchFamily="18" charset="0"/>
            </a:endParaRPr>
          </a:p>
          <a:p>
            <a:pPr algn="r"/>
            <a:endParaRPr lang="ru-RU" sz="1600" dirty="0" smtClean="0">
              <a:latin typeface="Times New Roman" panose="02020603050405020304" pitchFamily="18" charset="0"/>
              <a:ea typeface="Noto Sans CJK SC"/>
              <a:cs typeface="Times New Roman" panose="02020603050405020304" pitchFamily="18" charset="0"/>
            </a:endParaRPr>
          </a:p>
          <a:p>
            <a:pPr algn="r"/>
            <a:endParaRPr lang="ru-RU" sz="1600" dirty="0" smtClean="0">
              <a:latin typeface="Times New Roman" panose="02020603050405020304" pitchFamily="18" charset="0"/>
              <a:ea typeface="Noto Sans CJK SC"/>
              <a:cs typeface="Times New Roman" panose="02020603050405020304" pitchFamily="18" charset="0"/>
            </a:endParaRPr>
          </a:p>
          <a:p>
            <a:pPr algn="r"/>
            <a:endParaRPr lang="ru-RU" sz="1600" dirty="0">
              <a:latin typeface="Times New Roman" panose="02020603050405020304" pitchFamily="18" charset="0"/>
              <a:ea typeface="Noto Sans CJK SC"/>
              <a:cs typeface="Times New Roman" panose="02020603050405020304" pitchFamily="18" charset="0"/>
            </a:endParaRPr>
          </a:p>
          <a:p>
            <a:pPr algn="r"/>
            <a:endParaRPr lang="ru-RU" sz="1600" dirty="0" smtClean="0">
              <a:latin typeface="Times New Roman" panose="02020603050405020304" pitchFamily="18" charset="0"/>
              <a:ea typeface="Noto Sans CJK SC"/>
              <a:cs typeface="Times New Roman" panose="02020603050405020304" pitchFamily="18" charset="0"/>
            </a:endParaRP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Подготовили: </a:t>
            </a:r>
            <a:r>
              <a:rPr lang="ru-RU" sz="1600" dirty="0" err="1" smtClean="0"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Дубынина</a:t>
            </a:r>
            <a:r>
              <a:rPr lang="ru-RU" sz="1600" dirty="0" smtClean="0"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 Н.А.- старший воспитатель,</a:t>
            </a:r>
          </a:p>
          <a:p>
            <a:pPr algn="r"/>
            <a:r>
              <a:rPr lang="ru-RU" sz="1600" dirty="0" err="1" smtClean="0"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Грибкова</a:t>
            </a:r>
            <a:r>
              <a:rPr lang="ru-RU" sz="1600" dirty="0" smtClean="0"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 И.Н., Маслова Е.Ю.-воспитатели</a:t>
            </a:r>
          </a:p>
          <a:p>
            <a:pPr algn="ctr"/>
            <a:endParaRPr lang="ru-RU" sz="1600" dirty="0">
              <a:latin typeface="Times New Roman" panose="02020603050405020304" pitchFamily="18" charset="0"/>
              <a:ea typeface="Noto Sans CJK SC"/>
              <a:cs typeface="Times New Roman" panose="02020603050405020304" pitchFamily="18" charset="0"/>
            </a:endParaRPr>
          </a:p>
          <a:p>
            <a:pPr algn="ctr"/>
            <a:endParaRPr lang="ru-RU" sz="1600" dirty="0" smtClean="0">
              <a:latin typeface="Times New Roman" panose="02020603050405020304" pitchFamily="18" charset="0"/>
              <a:ea typeface="Noto Sans CJK SC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Ярославль, 2021г.</a:t>
            </a:r>
          </a:p>
          <a:p>
            <a:pPr algn="ctr"/>
            <a:endParaRPr lang="ru-RU" sz="2000" dirty="0">
              <a:effectLst/>
              <a:latin typeface="Times New Roman" panose="02020603050405020304" pitchFamily="18" charset="0"/>
              <a:ea typeface="Noto Sans CJK SC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ea typeface="Noto Sans CJK SC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1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8" y="149508"/>
            <a:ext cx="5800772" cy="1941758"/>
          </a:xfrm>
          <a:prstGeom prst="rect">
            <a:avLst/>
          </a:prstGeom>
        </p:spPr>
      </p:pic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11702" y="699542"/>
            <a:ext cx="2964156" cy="3869333"/>
          </a:xfrm>
          <a:prstGeom prst="rect">
            <a:avLst/>
          </a:prstGeom>
        </p:spPr>
        <p:txBody>
          <a:bodyPr vert="horz" lIns="91426" tIns="91426" rIns="91426" bIns="91426" rtlCol="0" anchor="t" anchorCtr="0">
            <a:noAutofit/>
          </a:bodyPr>
          <a:lstStyle/>
          <a:p>
            <a:pPr lvl="0"/>
            <a:r>
              <a:rPr lang="ru-RU" sz="180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Начинаем вносить вопросы: Справа, нажав на кнопку + «Добавить вопрос», открываем окно для вопроса.</a:t>
            </a:r>
          </a:p>
          <a:p>
            <a:pPr marL="45721" indent="0">
              <a:buNone/>
            </a:pPr>
            <a:endParaRPr lang="ru-RU" sz="180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Формулируем вопрос.</a:t>
            </a:r>
          </a:p>
          <a:p>
            <a:pPr marL="45721" indent="0">
              <a:buNone/>
            </a:pPr>
            <a:r>
              <a:rPr lang="ru-RU" sz="180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80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варианты ответа на этот вопрос.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2987824" y="411510"/>
            <a:ext cx="5184576" cy="11337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Новая форма - Google Формы — Яндекс.Браузер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5" t="14894" r="14563" b="4654"/>
          <a:stretch/>
        </p:blipFill>
        <p:spPr>
          <a:xfrm>
            <a:off x="3829214" y="1840017"/>
            <a:ext cx="4550907" cy="3168352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>
            <a:off x="2699793" y="2643759"/>
            <a:ext cx="1368151" cy="72007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771800" y="3579862"/>
            <a:ext cx="338437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54262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29726"/>
            <a:ext cx="3268313" cy="50296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flipH="1">
            <a:off x="395536" y="1923678"/>
            <a:ext cx="3816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из вариантов ответа по-своему интересен и обладает своими возможностями:</a:t>
            </a:r>
          </a:p>
        </p:txBody>
      </p:sp>
    </p:spTree>
    <p:extLst>
      <p:ext uri="{BB962C8B-B14F-4D97-AF65-F5344CB8AC3E}">
        <p14:creationId xmlns:p14="http://schemas.microsoft.com/office/powerpoint/2010/main" val="203137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вая форма - Google Формы — Яндекс.Браузер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t="6117" r="1175" b="1728"/>
          <a:stretch/>
        </p:blipFill>
        <p:spPr>
          <a:xfrm>
            <a:off x="3203848" y="195486"/>
            <a:ext cx="5876081" cy="3816424"/>
          </a:xfrm>
          <a:prstGeom prst="rect">
            <a:avLst/>
          </a:prstGeom>
        </p:spPr>
      </p:pic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20970" y="555526"/>
            <a:ext cx="3398902" cy="4464496"/>
          </a:xfrm>
          <a:prstGeom prst="rect">
            <a:avLst/>
          </a:prstGeom>
        </p:spPr>
        <p:txBody>
          <a:bodyPr vert="horz" lIns="91426" tIns="91426" rIns="91426" bIns="91426" rtlCol="0" anchor="t" anchorCtr="0">
            <a:noAutofit/>
          </a:bodyPr>
          <a:lstStyle/>
          <a:p>
            <a:pPr lvl="0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Вводим варианты ответов.</a:t>
            </a:r>
          </a:p>
          <a:p>
            <a:pPr lvl="0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сделать обязательным,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7" indent="-96842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нажав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соответствующую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кнопку.</a:t>
            </a:r>
          </a:p>
          <a:p>
            <a:pPr marL="184157" indent="-96842"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7" indent="-96842">
              <a:buNone/>
            </a:pP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7" indent="-96842">
              <a:buNone/>
            </a:pP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вопроса можно добавить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2627784" y="843558"/>
            <a:ext cx="792088" cy="14401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115616" y="2931790"/>
            <a:ext cx="5832648" cy="86409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Новая форма - Google Формы — Яндекс.Браузер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62" t="67553" r="1963" b="4654"/>
          <a:stretch/>
        </p:blipFill>
        <p:spPr>
          <a:xfrm>
            <a:off x="6681818" y="3978477"/>
            <a:ext cx="2376264" cy="1074978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2267744" y="3858028"/>
            <a:ext cx="5040560" cy="6729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95208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овая форма - Google Формы — Яндекс.Браузер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9" t="11904" r="1461" b="2797"/>
          <a:stretch/>
        </p:blipFill>
        <p:spPr>
          <a:xfrm>
            <a:off x="2843809" y="267494"/>
            <a:ext cx="6048671" cy="4392488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2195736" y="483260"/>
            <a:ext cx="4569340" cy="18724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179514" y="483260"/>
            <a:ext cx="2520278" cy="4085616"/>
          </a:xfrm>
          <a:prstGeom prst="rect">
            <a:avLst/>
          </a:prstGeom>
        </p:spPr>
        <p:txBody>
          <a:bodyPr vert="horz" lIns="91426" tIns="91426" rIns="91426" bIns="91426" rtlCol="0" anchor="t" anchorCtr="0">
            <a:noAutofit/>
          </a:bodyPr>
          <a:lstStyle/>
          <a:p>
            <a:pPr lvl="0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ожно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поработать над оформлением формы, ее дизайном: в шаблоне есть возможность подобрать другой цвет фона формы или разместить какой-нибудь рисунок в шапке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endParaRPr lang="ru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1259632" y="1851670"/>
            <a:ext cx="6192688" cy="16561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82992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Новая форма - Google Формы — Яндекс.Браузер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t="6117" r="1175" b="3191"/>
          <a:stretch/>
        </p:blipFill>
        <p:spPr>
          <a:xfrm>
            <a:off x="2467508" y="195486"/>
            <a:ext cx="6568988" cy="46805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504" y="1131590"/>
            <a:ext cx="23042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Предпросмотр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Кликните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левой кнопкой мыши на иконку глаза, чтобы посмотреть, как ваши адресаты увидят форму. Эта кнопка пригодится в конце формирования опроса.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1763688" y="699542"/>
            <a:ext cx="5328592" cy="720080"/>
          </a:xfrm>
          <a:prstGeom prst="straightConnector1">
            <a:avLst/>
          </a:prstGeom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6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215521" y="413342"/>
            <a:ext cx="3240358" cy="4587973"/>
          </a:xfrm>
          <a:prstGeom prst="rect">
            <a:avLst/>
          </a:prstGeom>
        </p:spPr>
        <p:txBody>
          <a:bodyPr vert="horz" lIns="91426" tIns="91426" rIns="91426" bIns="91426" rtlCol="0" anchor="t" anchorCtr="0">
            <a:noAutofit/>
          </a:bodyPr>
          <a:lstStyle/>
          <a:p>
            <a:pPr marL="45721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Настройки 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возможностей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</a:p>
          <a:p>
            <a:pPr marL="45721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щем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правом верхнем углу функцию «Настройки» —&gt; «Общие», где необходимо выбрать нужные: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1" indent="0"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у всех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респондентов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возможность работать с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формой, 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ставить галочку в 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«Отправлять форму не более одного раза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" name="Рисунок 1" descr="АНКЕТА для родителей по информационным компьютерным технологиям - Google Формы — Яндекс.Браузер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6" t="14531" r="24278"/>
          <a:stretch/>
        </p:blipFill>
        <p:spPr>
          <a:xfrm>
            <a:off x="3936680" y="169303"/>
            <a:ext cx="4982852" cy="4804893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3059832" y="987574"/>
            <a:ext cx="1656184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2843808" y="2499742"/>
            <a:ext cx="1512168" cy="10081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99636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95486"/>
            <a:ext cx="30963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отправить ссылку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какой форме будем распространять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опрос,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в чате или по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почте: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.Нажмите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кнопку Отправить в правом верхнем углу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экрана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верхней части открывшегося окна нажмите на значок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ссылки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3.Чтобы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скопировать ссылку, нажмите кнопку Копировать </a:t>
            </a:r>
          </a:p>
        </p:txBody>
      </p:sp>
      <p:pic>
        <p:nvPicPr>
          <p:cNvPr id="4" name="Рисунок 3" descr="Новая форма - Google Формы — Яндекс.Браузер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5" t="13430" r="9838" b="4653"/>
          <a:stretch/>
        </p:blipFill>
        <p:spPr>
          <a:xfrm>
            <a:off x="3347864" y="0"/>
            <a:ext cx="4104456" cy="2704112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2555776" y="59318"/>
            <a:ext cx="4536504" cy="222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4" name="Рисунок 13" descr="Новая форма - Google Формы — Яндекс.Браузер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6" t="17819" r="27163" b="38298"/>
          <a:stretch/>
        </p:blipFill>
        <p:spPr>
          <a:xfrm>
            <a:off x="4608004" y="2499742"/>
            <a:ext cx="3960440" cy="2160240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 flipV="1">
            <a:off x="2195736" y="3363838"/>
            <a:ext cx="4032448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131840" y="4443958"/>
            <a:ext cx="4752528" cy="720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0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вая форма - Google Формы — Яндекс.Браузер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1" t="5960" r="1175" b="4655"/>
          <a:stretch/>
        </p:blipFill>
        <p:spPr>
          <a:xfrm>
            <a:off x="3923928" y="204630"/>
            <a:ext cx="5064968" cy="47433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267495"/>
            <a:ext cx="23580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с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формой Кликните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левой кнопкой мыши на иконку после кнопки отправки, чтобы раскрыть меню действий с формой. Форму можно удалить, копировать, распечатать. Это же меню позволяет создать из формы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предзаполненный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шаблон, подключить дополнения и настроить доступ.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195736" y="771550"/>
            <a:ext cx="6192688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099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4509"/>
            <a:ext cx="30963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опроса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отправки над формой появляются две вкладки «Вопросы» и «Ответы». Кликните на последнюю. Здесь будет отображаться статистика по всем присланным ответам. Переключая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можно просмотреть: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•Общую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сводку по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ответам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•Статистику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пользователей по конкретному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ответу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•Ответы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отдельного респондента.</a:t>
            </a:r>
          </a:p>
        </p:txBody>
      </p:sp>
      <p:pic>
        <p:nvPicPr>
          <p:cNvPr id="3" name="Рисунок 2" descr="Новогоднее оформление - Google Формы — Яндекс.Браузер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t="11968" r="18501" b="16356"/>
          <a:stretch/>
        </p:blipFill>
        <p:spPr>
          <a:xfrm>
            <a:off x="3640398" y="411510"/>
            <a:ext cx="5400600" cy="3528393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2699792" y="987574"/>
            <a:ext cx="3600400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2915816" y="3003798"/>
            <a:ext cx="1512168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2555776" y="3003798"/>
            <a:ext cx="3600400" cy="100811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1475656" y="3003798"/>
            <a:ext cx="6480720" cy="188200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29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4" t="5604" r="20090" b="994"/>
          <a:stretch/>
        </p:blipFill>
        <p:spPr>
          <a:xfrm>
            <a:off x="3059831" y="411510"/>
            <a:ext cx="5268106" cy="4248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843558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сводке данные ответов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каждый вопрос представлены в виде диаграммы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757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55526"/>
            <a:ext cx="7632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дают возможность:</a:t>
            </a:r>
          </a:p>
          <a:p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следить за ответами в режиме реального времени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анализировать данные в </a:t>
            </a:r>
            <a:r>
              <a:rPr lang="ru-RU" sz="2400" dirty="0" err="1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Google</a:t>
            </a:r>
            <a:r>
              <a:rPr lang="ru-RU" sz="2400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 Таблицах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или других приложениях.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 можно отправлять респондентам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публиковать на сайте,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Вайбере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Контакте и других социальных сетях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735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79512" y="267494"/>
            <a:ext cx="27363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более подробного анализа удобно собирать ответы в таблице. Для этого нажмите на зеленую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иконку.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таблицу собираются в режиме реального времени — респондент отправляет ответ, который автоматически фиксируется в таблице. Вы также можете скачать ее в формате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csv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этого кликните на значок и выберете нужную опцию.</a:t>
            </a:r>
          </a:p>
        </p:txBody>
      </p:sp>
      <p:pic>
        <p:nvPicPr>
          <p:cNvPr id="14" name="Рисунок 13" descr="Ранний возраст - Google Формы — Яндекс.Браузер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0" t="20744" r="18500" b="44149"/>
          <a:stretch/>
        </p:blipFill>
        <p:spPr>
          <a:xfrm>
            <a:off x="3131840" y="301515"/>
            <a:ext cx="5760640" cy="1819149"/>
          </a:xfrm>
          <a:prstGeom prst="rect">
            <a:avLst/>
          </a:prstGeom>
        </p:spPr>
      </p:pic>
      <p:cxnSp>
        <p:nvCxnSpPr>
          <p:cNvPr id="16" name="Прямая со стрелкой 15"/>
          <p:cNvCxnSpPr/>
          <p:nvPr/>
        </p:nvCxnSpPr>
        <p:spPr>
          <a:xfrm flipV="1">
            <a:off x="1979712" y="843558"/>
            <a:ext cx="6048672" cy="7200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555" y="2632867"/>
            <a:ext cx="4032448" cy="2531005"/>
          </a:xfrm>
          <a:prstGeom prst="rect">
            <a:avLst/>
          </a:prstGeom>
        </p:spPr>
      </p:pic>
      <p:cxnSp>
        <p:nvCxnSpPr>
          <p:cNvPr id="22" name="Прямая со стрелкой 21"/>
          <p:cNvCxnSpPr/>
          <p:nvPr/>
        </p:nvCxnSpPr>
        <p:spPr>
          <a:xfrm flipV="1">
            <a:off x="1259632" y="915566"/>
            <a:ext cx="7128792" cy="38884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6804248" y="1059582"/>
            <a:ext cx="1512168" cy="160312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31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849" y="699542"/>
            <a:ext cx="6370590" cy="33843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419622"/>
            <a:ext cx="2448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Таблицу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можно скачать на компьютер, распечатать,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анализировать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245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8" t="9590" r="5177" b="3567"/>
          <a:stretch/>
        </p:blipFill>
        <p:spPr>
          <a:xfrm>
            <a:off x="917040" y="271861"/>
            <a:ext cx="3024336" cy="23762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2" t="8640" r="6746" b="3860"/>
          <a:stretch/>
        </p:blipFill>
        <p:spPr>
          <a:xfrm>
            <a:off x="5364088" y="271861"/>
            <a:ext cx="2880321" cy="2376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5" t="11319" r="6739"/>
          <a:stretch/>
        </p:blipFill>
        <p:spPr>
          <a:xfrm>
            <a:off x="2843808" y="1923677"/>
            <a:ext cx="3672408" cy="304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91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9" y="1779666"/>
            <a:ext cx="5904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45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107504" y="339505"/>
            <a:ext cx="8928992" cy="4803996"/>
          </a:xfrm>
          <a:prstGeom prst="rect">
            <a:avLst/>
          </a:prstGeom>
        </p:spPr>
        <p:txBody>
          <a:bodyPr vert="horz" lIns="91426" tIns="91426" rIns="91426" bIns="91426" rtlCol="0" anchor="t" anchorCtr="0">
            <a:noAutofit/>
          </a:bodyPr>
          <a:lstStyle/>
          <a:p>
            <a:pPr marL="45721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работы:</a:t>
            </a:r>
          </a:p>
          <a:p>
            <a:pPr marL="45721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1D21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создания форм необходимо иметь почтовый ящик на </a:t>
            </a:r>
            <a:r>
              <a:rPr lang="ru-RU" sz="2400" dirty="0" err="1">
                <a:solidFill>
                  <a:srgbClr val="1D21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gmail</a:t>
            </a:r>
            <a:r>
              <a:rPr lang="ru-RU" sz="2400" dirty="0">
                <a:solidFill>
                  <a:srgbClr val="1D21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если его нет, то необходимо пройти по ссылке и зарегистрироваться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http://mail.google.com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1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1D21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регистрации создается ваш личный аккаунт в </a:t>
            </a:r>
            <a:r>
              <a:rPr lang="ru-RU" sz="2400" dirty="0" err="1">
                <a:solidFill>
                  <a:srgbClr val="1D21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2400" dirty="0">
                <a:solidFill>
                  <a:srgbClr val="1D21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это дает вам возможность работать в его сервисах, а также </a:t>
            </a:r>
            <a:r>
              <a:rPr lang="en-US" sz="2400" dirty="0">
                <a:solidFill>
                  <a:srgbClr val="1D21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2400" dirty="0">
                <a:solidFill>
                  <a:srgbClr val="1D21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-диск с 15 Гб для бесплатного хранения файлов на облаке.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100994286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Desktop\мк3001\Image 0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5486"/>
            <a:ext cx="3528396" cy="4752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User\Desktop\мк3001\Image 00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5486"/>
            <a:ext cx="3816423" cy="47628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Прямая со стрелкой 4"/>
          <p:cNvCxnSpPr/>
          <p:nvPr/>
        </p:nvCxnSpPr>
        <p:spPr>
          <a:xfrm>
            <a:off x="3131840" y="2643758"/>
            <a:ext cx="1800200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93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3" y="339501"/>
            <a:ext cx="7200800" cy="3485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1051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можно сделать с помощью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Форм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1051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13" indent="-342913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16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онлайн-регистрацию на мероприятие;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13" indent="-342913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16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онлайн-исследование;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13" indent="-342913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16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сбор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фидбека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(обратная связь);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13" indent="-342913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16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бриф(документ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13" indent="-342913" fontAlgn="base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16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голосование и т. д.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80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843558"/>
            <a:ext cx="8424327" cy="41764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5" y="123479"/>
            <a:ext cx="9036496" cy="606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1"/>
              </a:spcBef>
            </a:pPr>
            <a:r>
              <a:rPr lang="ru-RU" sz="1600" dirty="0" smtClean="0">
                <a:solidFill>
                  <a:srgbClr val="1D21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Перейти </a:t>
            </a:r>
            <a:r>
              <a:rPr lang="ru-RU" sz="1600" dirty="0">
                <a:solidFill>
                  <a:srgbClr val="1D21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почты </a:t>
            </a:r>
            <a:r>
              <a:rPr lang="ru-RU" sz="1600" dirty="0" err="1">
                <a:solidFill>
                  <a:srgbClr val="1D21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gmail</a:t>
            </a:r>
            <a:r>
              <a:rPr lang="ru-RU" sz="1600" dirty="0">
                <a:solidFill>
                  <a:srgbClr val="1D21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rgbClr val="1D21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1600" dirty="0">
                <a:solidFill>
                  <a:srgbClr val="1D21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диск, нажав в правом верхнем углу браузера на квадрат из точек. В открывающемся окне выберите Диск.</a:t>
            </a:r>
            <a:endParaRPr lang="ru-RU" sz="140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5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95486"/>
            <a:ext cx="8568953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1"/>
              </a:spcAft>
              <a:tabLst>
                <a:tab pos="180347" algn="l"/>
              </a:tabLst>
            </a:pPr>
            <a:r>
              <a:rPr lang="ru-RU" sz="1600" dirty="0">
                <a:solidFill>
                  <a:srgbClr val="1D21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того, как перешли на диск, Слева вверху нажимаете кнопку – СОЗДАТЬ. В открывшемся окне видны не все возможности, поэтому нажимаете на «Еще» и выбираете </a:t>
            </a:r>
            <a:r>
              <a:rPr lang="ru-RU" sz="1600" dirty="0" err="1">
                <a:solidFill>
                  <a:srgbClr val="1D21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1600" dirty="0">
                <a:solidFill>
                  <a:srgbClr val="1D21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Формы.</a:t>
            </a:r>
            <a:endParaRPr lang="ru-RU" sz="140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29" y="814758"/>
            <a:ext cx="8715739" cy="413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9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642" y="123478"/>
            <a:ext cx="5904656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1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добавления Формы нажимаем кнопку пустой файл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17" t="4928" r="851" b="4834"/>
          <a:stretch/>
        </p:blipFill>
        <p:spPr>
          <a:xfrm>
            <a:off x="539552" y="465559"/>
            <a:ext cx="8159251" cy="4464496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1187623" y="2427735"/>
            <a:ext cx="792089" cy="4443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36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23479"/>
            <a:ext cx="8928992" cy="1840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1"/>
              </a:spcBef>
              <a:spcAft>
                <a:spcPts val="601"/>
              </a:spcAft>
            </a:pPr>
            <a:r>
              <a:rPr lang="ru-RU" sz="1600" b="1" dirty="0">
                <a:solidFill>
                  <a:srgbClr val="1D21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Редактирование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</a:p>
          <a:p>
            <a:pPr algn="just">
              <a:lnSpc>
                <a:spcPct val="107000"/>
              </a:lnSpc>
            </a:pPr>
            <a:r>
              <a:rPr lang="ru-RU" sz="1600" dirty="0">
                <a:solidFill>
                  <a:srgbClr val="1D21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вновь созданной форме по умолчанию указано название «</a:t>
            </a:r>
            <a:r>
              <a:rPr lang="ru-RU" sz="1600" b="1" dirty="0">
                <a:solidFill>
                  <a:srgbClr val="1D21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Новая форма</a:t>
            </a:r>
            <a:r>
              <a:rPr lang="ru-RU" sz="1600" dirty="0">
                <a:solidFill>
                  <a:srgbClr val="1D21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Вместо «Новая форма» впишем свое название. Например, «Опрос».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1"/>
              </a:spcBef>
            </a:pPr>
            <a:r>
              <a:rPr lang="ru-RU" sz="1600" dirty="0">
                <a:solidFill>
                  <a:srgbClr val="1D21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Вверху слева на шапке формы можно также поменять «Новая форма» на свое название, для этого просто кликните по нему.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600" dirty="0">
                <a:solidFill>
                  <a:srgbClr val="1D21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scontent.fhen2-1.fna.fbcdn.net/v/t31.0-8/18359255_1909951005955942_2546110846618867661_o.png?oh=d30f48f1a5ba0c27e64204ca4eb28cb8&amp;oe=5AD8189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35646"/>
            <a:ext cx="8064896" cy="34987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521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6768</TotalTime>
  <Words>675</Words>
  <Application>Microsoft Office PowerPoint</Application>
  <PresentationFormat>Экран (16:9)</PresentationFormat>
  <Paragraphs>86</Paragraphs>
  <Slides>23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Georgia</vt:lpstr>
      <vt:lpstr>Noto Sans CJK SC</vt:lpstr>
      <vt:lpstr>Symbol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forms</dc:title>
  <cp:lastModifiedBy>Детский сад</cp:lastModifiedBy>
  <cp:revision>80</cp:revision>
  <dcterms:modified xsi:type="dcterms:W3CDTF">2021-11-23T07:12:11Z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355191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