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5"/>
  </p:notesMasterIdLst>
  <p:sldIdLst>
    <p:sldId id="404" r:id="rId2"/>
    <p:sldId id="361" r:id="rId3"/>
    <p:sldId id="364" r:id="rId4"/>
    <p:sldId id="365" r:id="rId5"/>
    <p:sldId id="403" r:id="rId6"/>
    <p:sldId id="366" r:id="rId7"/>
    <p:sldId id="405" r:id="rId8"/>
    <p:sldId id="411" r:id="rId9"/>
    <p:sldId id="356" r:id="rId10"/>
    <p:sldId id="409" r:id="rId11"/>
    <p:sldId id="406" r:id="rId12"/>
    <p:sldId id="355" r:id="rId13"/>
    <p:sldId id="331" r:id="rId14"/>
    <p:sldId id="284" r:id="rId15"/>
    <p:sldId id="319" r:id="rId16"/>
    <p:sldId id="306" r:id="rId17"/>
    <p:sldId id="288" r:id="rId18"/>
    <p:sldId id="357" r:id="rId19"/>
    <p:sldId id="320" r:id="rId20"/>
    <p:sldId id="321" r:id="rId21"/>
    <p:sldId id="324" r:id="rId22"/>
    <p:sldId id="322" r:id="rId23"/>
    <p:sldId id="323" r:id="rId24"/>
    <p:sldId id="294" r:id="rId25"/>
    <p:sldId id="295" r:id="rId26"/>
    <p:sldId id="289" r:id="rId27"/>
    <p:sldId id="293" r:id="rId28"/>
    <p:sldId id="305" r:id="rId29"/>
    <p:sldId id="316" r:id="rId30"/>
    <p:sldId id="332" r:id="rId31"/>
    <p:sldId id="360" r:id="rId32"/>
    <p:sldId id="333" r:id="rId33"/>
    <p:sldId id="336" r:id="rId34"/>
    <p:sldId id="359" r:id="rId35"/>
    <p:sldId id="337" r:id="rId36"/>
    <p:sldId id="338" r:id="rId37"/>
    <p:sldId id="339" r:id="rId38"/>
    <p:sldId id="280" r:id="rId39"/>
    <p:sldId id="310" r:id="rId40"/>
    <p:sldId id="340" r:id="rId41"/>
    <p:sldId id="314" r:id="rId42"/>
    <p:sldId id="309" r:id="rId43"/>
    <p:sldId id="341" r:id="rId44"/>
    <p:sldId id="342" r:id="rId45"/>
    <p:sldId id="343" r:id="rId46"/>
    <p:sldId id="344" r:id="rId47"/>
    <p:sldId id="346" r:id="rId48"/>
    <p:sldId id="392" r:id="rId49"/>
    <p:sldId id="348" r:id="rId50"/>
    <p:sldId id="349" r:id="rId51"/>
    <p:sldId id="407" r:id="rId52"/>
    <p:sldId id="350" r:id="rId53"/>
    <p:sldId id="351" r:id="rId54"/>
    <p:sldId id="352" r:id="rId55"/>
    <p:sldId id="367" r:id="rId56"/>
    <p:sldId id="412" r:id="rId57"/>
    <p:sldId id="370" r:id="rId58"/>
    <p:sldId id="369" r:id="rId59"/>
    <p:sldId id="373" r:id="rId60"/>
    <p:sldId id="371" r:id="rId61"/>
    <p:sldId id="374" r:id="rId62"/>
    <p:sldId id="372" r:id="rId63"/>
    <p:sldId id="414" r:id="rId64"/>
    <p:sldId id="413" r:id="rId65"/>
    <p:sldId id="397" r:id="rId66"/>
    <p:sldId id="393" r:id="rId67"/>
    <p:sldId id="394" r:id="rId68"/>
    <p:sldId id="395" r:id="rId69"/>
    <p:sldId id="396" r:id="rId70"/>
    <p:sldId id="401" r:id="rId71"/>
    <p:sldId id="402" r:id="rId72"/>
    <p:sldId id="410" r:id="rId73"/>
    <p:sldId id="398" r:id="rId7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79354" autoAdjust="0"/>
  </p:normalViewPr>
  <p:slideViewPr>
    <p:cSldViewPr>
      <p:cViewPr varScale="1">
        <p:scale>
          <a:sx n="57" d="100"/>
          <a:sy n="57" d="100"/>
        </p:scale>
        <p:origin x="-17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B13D01-8DB9-4036-88CB-A0CB886C5964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267638-F1AF-4224-B8A8-DF54E418C0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8177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67638-F1AF-4224-B8A8-DF54E418C0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93069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67638-F1AF-4224-B8A8-DF54E418C022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931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67638-F1AF-4224-B8A8-DF54E418C022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5976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267638-F1AF-4224-B8A8-DF54E418C022}" type="slidenum">
              <a:rPr lang="ru-RU" smtClean="0"/>
              <a:pPr/>
              <a:t>66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031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600A8-CEB6-4407-907D-31167294F23C}" type="datetimeFigureOut">
              <a:rPr lang="ru-RU" smtClean="0"/>
              <a:pPr/>
              <a:t>14.11.2019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D69C3-A72A-46B1-85F3-D5688A869D3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74638"/>
            <a:ext cx="8784976" cy="6322713"/>
          </a:xfrm>
        </p:spPr>
      </p:pic>
    </p:spTree>
    <p:extLst>
      <p:ext uri="{BB962C8B-B14F-4D97-AF65-F5344CB8AC3E}">
        <p14:creationId xmlns:p14="http://schemas.microsoft.com/office/powerpoint/2010/main" xmlns="" val="4146852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Ткаченко Т.А.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74" b="13454"/>
          <a:stretch/>
        </p:blipFill>
        <p:spPr>
          <a:xfrm>
            <a:off x="251520" y="1556792"/>
            <a:ext cx="8435280" cy="4896544"/>
          </a:xfrm>
        </p:spPr>
      </p:pic>
    </p:spTree>
    <p:extLst>
      <p:ext uri="{BB962C8B-B14F-4D97-AF65-F5344CB8AC3E}">
        <p14:creationId xmlns:p14="http://schemas.microsoft.com/office/powerpoint/2010/main" xmlns="" val="1105205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Развитие фонематического слуха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1. Узнавание неречевых звуков;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2. Различение одинаковых по высоте, силе и тембру </a:t>
            </a:r>
            <a:r>
              <a:rPr lang="ru-RU" sz="3600" b="1" dirty="0" err="1" smtClean="0">
                <a:solidFill>
                  <a:schemeClr val="accent6">
                    <a:lumMod val="50000"/>
                  </a:schemeClr>
                </a:solidFill>
              </a:rPr>
              <a:t>звукокомплексов</a:t>
            </a: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3. Различение близких по звуковому составу слов;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4. Дифференциация слогов;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5. Дифференциация фонем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36633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74638"/>
            <a:ext cx="8568952" cy="6322714"/>
          </a:xfrm>
        </p:spPr>
      </p:pic>
    </p:spTree>
    <p:extLst>
      <p:ext uri="{BB962C8B-B14F-4D97-AF65-F5344CB8AC3E}">
        <p14:creationId xmlns:p14="http://schemas.microsoft.com/office/powerpoint/2010/main" xmlns="" val="103137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432048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1. Узнавание неречевых звуков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463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8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2196" y="274638"/>
            <a:ext cx="8430284" cy="6322714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23" r="1112" b="4301"/>
          <a:stretch/>
        </p:blipFill>
        <p:spPr>
          <a:xfrm rot="-5400000">
            <a:off x="1295636" y="224644"/>
            <a:ext cx="6624736" cy="6408712"/>
          </a:xfrm>
        </p:spPr>
      </p:pic>
    </p:spTree>
    <p:extLst>
      <p:ext uri="{BB962C8B-B14F-4D97-AF65-F5344CB8AC3E}">
        <p14:creationId xmlns:p14="http://schemas.microsoft.com/office/powerpoint/2010/main" xmlns="" val="26971466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0"/>
            <a:ext cx="8712967" cy="6480720"/>
          </a:xfrm>
        </p:spPr>
      </p:pic>
    </p:spTree>
    <p:extLst>
      <p:ext uri="{BB962C8B-B14F-4D97-AF65-F5344CB8AC3E}">
        <p14:creationId xmlns:p14="http://schemas.microsoft.com/office/powerpoint/2010/main" xmlns="" val="36924771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_69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1991" y="80628"/>
            <a:ext cx="8752497" cy="6564373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4638"/>
            <a:ext cx="8712968" cy="6322714"/>
          </a:xfrm>
        </p:spPr>
      </p:pic>
    </p:spTree>
    <p:extLst>
      <p:ext uri="{BB962C8B-B14F-4D97-AF65-F5344CB8AC3E}">
        <p14:creationId xmlns:p14="http://schemas.microsoft.com/office/powerpoint/2010/main" xmlns="" val="2824548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179510" y="188638"/>
            <a:ext cx="8784977" cy="6480717"/>
          </a:xfrm>
        </p:spPr>
      </p:pic>
    </p:spTree>
    <p:extLst>
      <p:ext uri="{BB962C8B-B14F-4D97-AF65-F5344CB8AC3E}">
        <p14:creationId xmlns:p14="http://schemas.microsoft.com/office/powerpoint/2010/main" xmlns="" val="1828766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417646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МДОУ «Детский сад №241»</a:t>
            </a:r>
            <a:b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b="1" dirty="0" smtClean="0">
                <a:solidFill>
                  <a:srgbClr val="002060"/>
                </a:solidFill>
              </a:rPr>
              <a:t>«Развитие фонематического восприятия у  старших дошкольников с ОНР»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4725144"/>
            <a:ext cx="6400800" cy="201622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Подготовила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у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читель-логопед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 smtClean="0">
                <a:solidFill>
                  <a:schemeClr val="accent6">
                    <a:lumMod val="50000"/>
                  </a:schemeClr>
                </a:solidFill>
              </a:rPr>
              <a:t>Речкина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 Е.С.</a:t>
            </a:r>
          </a:p>
          <a:p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г</a:t>
            </a: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. Ярославль, 2019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36310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274638"/>
            <a:ext cx="8640960" cy="6322714"/>
          </a:xfrm>
        </p:spPr>
      </p:pic>
    </p:spTree>
    <p:extLst>
      <p:ext uri="{BB962C8B-B14F-4D97-AF65-F5344CB8AC3E}">
        <p14:creationId xmlns:p14="http://schemas.microsoft.com/office/powerpoint/2010/main" xmlns="" val="2585218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1" y="188640"/>
            <a:ext cx="8640960" cy="6408712"/>
          </a:xfrm>
        </p:spPr>
      </p:pic>
    </p:spTree>
    <p:extLst>
      <p:ext uri="{BB962C8B-B14F-4D97-AF65-F5344CB8AC3E}">
        <p14:creationId xmlns:p14="http://schemas.microsoft.com/office/powerpoint/2010/main" xmlns="" val="2610201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251517" y="116631"/>
            <a:ext cx="8640959" cy="6480719"/>
          </a:xfrm>
        </p:spPr>
      </p:pic>
    </p:spTree>
    <p:extLst>
      <p:ext uri="{BB962C8B-B14F-4D97-AF65-F5344CB8AC3E}">
        <p14:creationId xmlns:p14="http://schemas.microsoft.com/office/powerpoint/2010/main" xmlns="" val="20448649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270" b="6131"/>
          <a:stretch/>
        </p:blipFill>
        <p:spPr>
          <a:xfrm>
            <a:off x="179513" y="188640"/>
            <a:ext cx="8784976" cy="6480720"/>
          </a:xfrm>
        </p:spPr>
      </p:pic>
    </p:spTree>
    <p:extLst>
      <p:ext uri="{BB962C8B-B14F-4D97-AF65-F5344CB8AC3E}">
        <p14:creationId xmlns:p14="http://schemas.microsoft.com/office/powerpoint/2010/main" xmlns="" val="19380596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274638"/>
            <a:ext cx="8568952" cy="6322714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9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9195" y="274638"/>
            <a:ext cx="8663285" cy="6497464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9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02563" y="274638"/>
            <a:ext cx="8457605" cy="6343204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IMG_69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42182" y="274638"/>
            <a:ext cx="8478290" cy="6358718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1475656" y="188639"/>
            <a:ext cx="6552728" cy="6408712"/>
          </a:xfrm>
        </p:spPr>
      </p:pic>
    </p:spTree>
    <p:extLst>
      <p:ext uri="{BB962C8B-B14F-4D97-AF65-F5344CB8AC3E}">
        <p14:creationId xmlns:p14="http://schemas.microsoft.com/office/powerpoint/2010/main" xmlns="" val="542464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10800000">
            <a:off x="251518" y="116631"/>
            <a:ext cx="8568951" cy="6480717"/>
          </a:xfrm>
        </p:spPr>
      </p:pic>
    </p:spTree>
    <p:extLst>
      <p:ext uri="{BB962C8B-B14F-4D97-AF65-F5344CB8AC3E}">
        <p14:creationId xmlns:p14="http://schemas.microsoft.com/office/powerpoint/2010/main" xmlns="" val="36134640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548680"/>
            <a:ext cx="8712968" cy="5688632"/>
          </a:xfrm>
        </p:spPr>
      </p:pic>
    </p:spTree>
    <p:extLst>
      <p:ext uri="{BB962C8B-B14F-4D97-AF65-F5344CB8AC3E}">
        <p14:creationId xmlns:p14="http://schemas.microsoft.com/office/powerpoint/2010/main" xmlns="" val="16773305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4968552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2. Различение одинаковых по высоте, силе и тембру </a:t>
            </a:r>
            <a:r>
              <a:rPr lang="ru-RU" sz="6000" b="1" dirty="0" err="1" smtClean="0">
                <a:solidFill>
                  <a:srgbClr val="002060"/>
                </a:solidFill>
              </a:rPr>
              <a:t>звукокомплексов</a:t>
            </a:r>
            <a:r>
              <a:rPr lang="ru-RU" sz="6000" b="1" dirty="0" smtClean="0">
                <a:solidFill>
                  <a:srgbClr val="002060"/>
                </a:solidFill>
              </a:rPr>
              <a:t> 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7918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83568"/>
          </a:xfrm>
        </p:spPr>
        <p:txBody>
          <a:bodyPr>
            <a:normAutofit fontScale="90000"/>
          </a:bodyPr>
          <a:lstStyle/>
          <a:p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</a:rPr>
              <a:t>г</a:t>
            </a:r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sz="7200" b="1" dirty="0" err="1" smtClean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</a:rPr>
              <a:t>а</a:t>
            </a:r>
            <a:r>
              <a:rPr lang="ru-RU" sz="8000" b="1" dirty="0" err="1" smtClean="0">
                <a:solidFill>
                  <a:schemeClr val="accent6">
                    <a:lumMod val="50000"/>
                  </a:schemeClr>
                </a:solidFill>
              </a:rPr>
              <a:t>ч</a:t>
            </a:r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</a:rPr>
              <a:t>ок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(Г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ромко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– М</a:t>
            </a:r>
            <a:r>
              <a:rPr lang="ru-RU" sz="5400" dirty="0" smtClean="0">
                <a:solidFill>
                  <a:schemeClr val="accent6">
                    <a:lumMod val="50000"/>
                  </a:schemeClr>
                </a:solidFill>
              </a:rPr>
              <a:t>едленно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5400" b="1" smtClean="0">
                <a:solidFill>
                  <a:schemeClr val="accent6">
                    <a:lumMod val="50000"/>
                  </a:schemeClr>
                </a:solidFill>
              </a:rPr>
              <a:t>- Ч</a:t>
            </a:r>
            <a:r>
              <a:rPr lang="ru-RU" sz="5400" smtClean="0">
                <a:solidFill>
                  <a:schemeClr val="accent6">
                    <a:lumMod val="50000"/>
                  </a:schemeClr>
                </a:solidFill>
              </a:rPr>
              <a:t>етко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75656" y="2348880"/>
            <a:ext cx="6336704" cy="4032448"/>
          </a:xfrm>
        </p:spPr>
      </p:pic>
    </p:spTree>
    <p:extLst>
      <p:ext uri="{BB962C8B-B14F-4D97-AF65-F5344CB8AC3E}">
        <p14:creationId xmlns:p14="http://schemas.microsoft.com/office/powerpoint/2010/main" xmlns="" val="10438178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Упражнение 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«Кто позвал?»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1772816"/>
            <a:ext cx="5112568" cy="4896544"/>
          </a:xfrm>
        </p:spPr>
      </p:pic>
    </p:spTree>
    <p:extLst>
      <p:ext uri="{BB962C8B-B14F-4D97-AF65-F5344CB8AC3E}">
        <p14:creationId xmlns:p14="http://schemas.microsoft.com/office/powerpoint/2010/main" xmlns="" val="1844141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 «3 медведя»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99" y="1700808"/>
            <a:ext cx="8467809" cy="5040560"/>
          </a:xfrm>
        </p:spPr>
      </p:pic>
    </p:spTree>
    <p:extLst>
      <p:ext uri="{BB962C8B-B14F-4D97-AF65-F5344CB8AC3E}">
        <p14:creationId xmlns:p14="http://schemas.microsoft.com/office/powerpoint/2010/main" xmlns="" val="399182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«Мы актеры»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5" t="16636" b="32280"/>
          <a:stretch/>
        </p:blipFill>
        <p:spPr>
          <a:xfrm rot="-10800000">
            <a:off x="179508" y="1700808"/>
            <a:ext cx="8784977" cy="4968552"/>
          </a:xfrm>
        </p:spPr>
      </p:pic>
    </p:spTree>
    <p:extLst>
      <p:ext uri="{BB962C8B-B14F-4D97-AF65-F5344CB8AC3E}">
        <p14:creationId xmlns:p14="http://schemas.microsoft.com/office/powerpoint/2010/main" xmlns="" val="308804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2657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3. Различение близких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по звуковому составу слов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84269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Упражнение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«Верно-или не верно?»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2780928"/>
            <a:ext cx="2771831" cy="253721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2420888"/>
            <a:ext cx="2233803" cy="2410134"/>
          </a:xfrm>
        </p:spPr>
      </p:pic>
    </p:spTree>
    <p:extLst>
      <p:ext uri="{BB962C8B-B14F-4D97-AF65-F5344CB8AC3E}">
        <p14:creationId xmlns:p14="http://schemas.microsoft.com/office/powerpoint/2010/main" xmlns="" val="8539258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Упражнение</a:t>
            </a:r>
            <a:br>
              <a:rPr lang="ru-RU" sz="4800" b="1" dirty="0" smtClean="0">
                <a:solidFill>
                  <a:srgbClr val="002060"/>
                </a:solidFill>
              </a:rPr>
            </a:br>
            <a:r>
              <a:rPr lang="ru-RU" sz="4800" b="1" dirty="0" smtClean="0">
                <a:solidFill>
                  <a:srgbClr val="002060"/>
                </a:solidFill>
              </a:rPr>
              <a:t> «Похожи ли по звучанию?»</a:t>
            </a: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4" t="16580" r="6944"/>
          <a:stretch/>
        </p:blipFill>
        <p:spPr>
          <a:xfrm>
            <a:off x="2195736" y="1916832"/>
            <a:ext cx="4464496" cy="4824536"/>
          </a:xfrm>
        </p:spPr>
      </p:pic>
    </p:spTree>
    <p:extLst>
      <p:ext uri="{BB962C8B-B14F-4D97-AF65-F5344CB8AC3E}">
        <p14:creationId xmlns:p14="http://schemas.microsoft.com/office/powerpoint/2010/main" xmlns="" val="17273369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29614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Упражнение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«Подставь  картинку»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4" name="Содержимое 3" descr="IMG_68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65051" y="1772816"/>
            <a:ext cx="8508775" cy="4883404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457199" y="274634"/>
            <a:ext cx="8363271" cy="6178699"/>
          </a:xfrm>
        </p:spPr>
      </p:pic>
    </p:spTree>
    <p:extLst>
      <p:ext uri="{BB962C8B-B14F-4D97-AF65-F5344CB8AC3E}">
        <p14:creationId xmlns:p14="http://schemas.microsoft.com/office/powerpoint/2010/main" xmlns="" val="95854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Звуковой анализ:</a:t>
            </a:r>
            <a:b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«естественный»    и    «искусственный»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23623"/>
            <a:ext cx="3610744" cy="3312368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417638"/>
            <a:ext cx="4322440" cy="5107705"/>
          </a:xfrm>
        </p:spPr>
      </p:pic>
    </p:spTree>
    <p:extLst>
      <p:ext uri="{BB962C8B-B14F-4D97-AF65-F5344CB8AC3E}">
        <p14:creationId xmlns:p14="http://schemas.microsoft.com/office/powerpoint/2010/main" xmlns="" val="868375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1331640" y="548677"/>
            <a:ext cx="6552729" cy="5832650"/>
          </a:xfrm>
        </p:spPr>
      </p:pic>
    </p:spTree>
    <p:extLst>
      <p:ext uri="{BB962C8B-B14F-4D97-AF65-F5344CB8AC3E}">
        <p14:creationId xmlns:p14="http://schemas.microsoft.com/office/powerpoint/2010/main" xmlns="" val="2120920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1367645" y="-999494"/>
            <a:ext cx="6480719" cy="8712970"/>
          </a:xfrm>
        </p:spPr>
      </p:pic>
    </p:spTree>
    <p:extLst>
      <p:ext uri="{BB962C8B-B14F-4D97-AF65-F5344CB8AC3E}">
        <p14:creationId xmlns:p14="http://schemas.microsoft.com/office/powerpoint/2010/main" xmlns="" val="768605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3" t="6558" r="3544" b="10131"/>
          <a:stretch/>
        </p:blipFill>
        <p:spPr>
          <a:xfrm rot="-5400000">
            <a:off x="-540570" y="1340768"/>
            <a:ext cx="5688636" cy="4248472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695" t="4960" r="5473" b="12385"/>
          <a:stretch/>
        </p:blipFill>
        <p:spPr>
          <a:xfrm rot="16200000">
            <a:off x="3956467" y="1301299"/>
            <a:ext cx="5695563" cy="4320480"/>
          </a:xfrm>
        </p:spPr>
      </p:pic>
    </p:spTree>
    <p:extLst>
      <p:ext uri="{BB962C8B-B14F-4D97-AF65-F5344CB8AC3E}">
        <p14:creationId xmlns:p14="http://schemas.microsoft.com/office/powerpoint/2010/main" xmlns="" val="3998326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-529235" y="1306066"/>
            <a:ext cx="5688631" cy="4317875"/>
          </a:xfrm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5400000">
            <a:off x="4019814" y="1343089"/>
            <a:ext cx="5688631" cy="4247455"/>
          </a:xfrm>
        </p:spPr>
      </p:pic>
    </p:spTree>
    <p:extLst>
      <p:ext uri="{BB962C8B-B14F-4D97-AF65-F5344CB8AC3E}">
        <p14:creationId xmlns:p14="http://schemas.microsoft.com/office/powerpoint/2010/main" xmlns="" val="1127814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40" t="2271" r="3579" b="8634"/>
          <a:stretch/>
        </p:blipFill>
        <p:spPr>
          <a:xfrm rot="-5400000">
            <a:off x="1259635" y="332655"/>
            <a:ext cx="6552728" cy="6120681"/>
          </a:xfrm>
        </p:spPr>
      </p:pic>
    </p:spTree>
    <p:extLst>
      <p:ext uri="{BB962C8B-B14F-4D97-AF65-F5344CB8AC3E}">
        <p14:creationId xmlns:p14="http://schemas.microsoft.com/office/powerpoint/2010/main" xmlns="" val="193995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31638" y="404667"/>
            <a:ext cx="6624737" cy="6048670"/>
          </a:xfrm>
        </p:spPr>
      </p:pic>
    </p:spTree>
    <p:extLst>
      <p:ext uri="{BB962C8B-B14F-4D97-AF65-F5344CB8AC3E}">
        <p14:creationId xmlns:p14="http://schemas.microsoft.com/office/powerpoint/2010/main" xmlns="" val="3905041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1331640" y="404664"/>
            <a:ext cx="6624736" cy="6048672"/>
          </a:xfrm>
        </p:spPr>
      </p:pic>
    </p:spTree>
    <p:extLst>
      <p:ext uri="{BB962C8B-B14F-4D97-AF65-F5344CB8AC3E}">
        <p14:creationId xmlns:p14="http://schemas.microsoft.com/office/powerpoint/2010/main" xmlns="" val="1163931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7" t="2242" r="5067" b="1592"/>
          <a:stretch/>
        </p:blipFill>
        <p:spPr>
          <a:xfrm rot="-10800000">
            <a:off x="179512" y="116632"/>
            <a:ext cx="8784976" cy="6552728"/>
          </a:xfrm>
        </p:spPr>
      </p:pic>
    </p:spTree>
    <p:extLst>
      <p:ext uri="{BB962C8B-B14F-4D97-AF65-F5344CB8AC3E}">
        <p14:creationId xmlns:p14="http://schemas.microsoft.com/office/powerpoint/2010/main" xmlns="" val="4116131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-10800000">
            <a:off x="457199" y="274634"/>
            <a:ext cx="8229599" cy="6250707"/>
          </a:xfrm>
        </p:spPr>
      </p:pic>
    </p:spTree>
    <p:extLst>
      <p:ext uri="{BB962C8B-B14F-4D97-AF65-F5344CB8AC3E}">
        <p14:creationId xmlns:p14="http://schemas.microsoft.com/office/powerpoint/2010/main" xmlns="" val="39179640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0649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2"/>
                </a:solidFill>
              </a:rPr>
              <a:t>4. Дифференциация слогов</a:t>
            </a:r>
            <a:endParaRPr lang="ru-RU" sz="6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886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74638"/>
            <a:ext cx="8712967" cy="6394722"/>
          </a:xfrm>
        </p:spPr>
      </p:pic>
    </p:spTree>
    <p:extLst>
      <p:ext uri="{BB962C8B-B14F-4D97-AF65-F5344CB8AC3E}">
        <p14:creationId xmlns:p14="http://schemas.microsoft.com/office/powerpoint/2010/main" xmlns="" val="40054418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Упражнение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«Смени ударение»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8" t="9748" r="10697" b="9423"/>
          <a:stretch/>
        </p:blipFill>
        <p:spPr>
          <a:xfrm rot="-10800000">
            <a:off x="107504" y="1988840"/>
            <a:ext cx="4176464" cy="3379517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60817" y="2006292"/>
            <a:ext cx="4459914" cy="3379518"/>
          </a:xfrm>
        </p:spPr>
      </p:pic>
    </p:spTree>
    <p:extLst>
      <p:ext uri="{BB962C8B-B14F-4D97-AF65-F5344CB8AC3E}">
        <p14:creationId xmlns:p14="http://schemas.microsoft.com/office/powerpoint/2010/main" xmlns="" val="280592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Жестовые символы звуков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ru-RU" sz="9600" b="1" dirty="0" smtClean="0"/>
          </a:p>
          <a:p>
            <a:pPr marL="0" indent="0">
              <a:buNone/>
            </a:pPr>
            <a:r>
              <a:rPr lang="ru-RU" sz="9600" b="1" dirty="0" smtClean="0"/>
              <a:t>     К</a:t>
            </a:r>
            <a:endParaRPr lang="ru-RU" sz="9600" b="1" u="sng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50" t="8895" r="6421" b="8088"/>
          <a:stretch/>
        </p:blipFill>
        <p:spPr>
          <a:xfrm>
            <a:off x="4495800" y="1417638"/>
            <a:ext cx="4191000" cy="5323730"/>
          </a:xfrm>
        </p:spPr>
      </p:pic>
    </p:spTree>
    <p:extLst>
      <p:ext uri="{BB962C8B-B14F-4D97-AF65-F5344CB8AC3E}">
        <p14:creationId xmlns:p14="http://schemas.microsoft.com/office/powerpoint/2010/main" xmlns="" val="2934044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7464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5. Дифференциация фонем</a:t>
            </a:r>
            <a:endParaRPr lang="ru-RU" sz="6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399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Упражнение «Внимательные ушки»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48880"/>
            <a:ext cx="8229600" cy="4032448"/>
          </a:xfrm>
        </p:spPr>
      </p:pic>
    </p:spTree>
    <p:extLst>
      <p:ext uri="{BB962C8B-B14F-4D97-AF65-F5344CB8AC3E}">
        <p14:creationId xmlns:p14="http://schemas.microsoft.com/office/powerpoint/2010/main" xmlns="" val="28281847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098578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Развитие фонематического восприятия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13816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83568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</a:rPr>
              <a:t>Операции фонематического восприятия</a:t>
            </a:r>
            <a:endParaRPr lang="ru-RU" sz="48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 smtClean="0"/>
              <a:t>1. Выделение звука из состава слова;</a:t>
            </a:r>
          </a:p>
          <a:p>
            <a:pPr marL="0" indent="0">
              <a:buNone/>
            </a:pPr>
            <a:r>
              <a:rPr lang="ru-RU" b="1" dirty="0" smtClean="0"/>
              <a:t>2. Установление линейной последовательности звуков;</a:t>
            </a:r>
          </a:p>
          <a:p>
            <a:pPr marL="0" indent="0">
              <a:buNone/>
            </a:pPr>
            <a:r>
              <a:rPr lang="ru-RU" b="1" dirty="0" smtClean="0"/>
              <a:t>3. Подсчет количества звуков в слове;</a:t>
            </a:r>
          </a:p>
          <a:p>
            <a:pPr marL="0" indent="0">
              <a:buNone/>
            </a:pPr>
            <a:r>
              <a:rPr lang="ru-RU" b="1" dirty="0" smtClean="0"/>
              <a:t>4. Определение местоположения звука по отношению к началу, концу и середине слова;</a:t>
            </a:r>
          </a:p>
          <a:p>
            <a:pPr marL="0" indent="0">
              <a:buNone/>
            </a:pPr>
            <a:r>
              <a:rPr lang="ru-RU" b="1" dirty="0" smtClean="0"/>
              <a:t>5. Выявление смыслоразличительной функции фонем.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686706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6267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Приемы 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звукового анализа</a:t>
            </a:r>
            <a:br>
              <a:rPr lang="ru-RU" sz="5400" b="1" dirty="0" smtClean="0">
                <a:solidFill>
                  <a:srgbClr val="002060"/>
                </a:solidFill>
              </a:rPr>
            </a:br>
            <a:r>
              <a:rPr lang="ru-RU" sz="5400" b="1" dirty="0" smtClean="0">
                <a:solidFill>
                  <a:srgbClr val="002060"/>
                </a:solidFill>
              </a:rPr>
              <a:t> и синтеза</a:t>
            </a:r>
            <a:endParaRPr lang="ru-RU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4428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4522514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Приемы анализа</a:t>
            </a:r>
            <a:b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ru-RU" sz="54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4083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Определение изучаемого звука</a:t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из слов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542" r="1077" b="19818"/>
          <a:stretch/>
        </p:blipFill>
        <p:spPr>
          <a:xfrm>
            <a:off x="179512" y="1700808"/>
            <a:ext cx="8712967" cy="5040560"/>
          </a:xfrm>
        </p:spPr>
      </p:pic>
    </p:spTree>
    <p:extLst>
      <p:ext uri="{BB962C8B-B14F-4D97-AF65-F5344CB8AC3E}">
        <p14:creationId xmlns:p14="http://schemas.microsoft.com/office/powerpoint/2010/main" xmlns="" val="3872539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0" t="32452" r="1077" b="13454"/>
          <a:stretch/>
        </p:blipFill>
        <p:spPr>
          <a:xfrm>
            <a:off x="215516" y="620688"/>
            <a:ext cx="8712967" cy="5544616"/>
          </a:xfrm>
        </p:spPr>
      </p:pic>
    </p:spTree>
    <p:extLst>
      <p:ext uri="{BB962C8B-B14F-4D97-AF65-F5344CB8AC3E}">
        <p14:creationId xmlns:p14="http://schemas.microsoft.com/office/powerpoint/2010/main" xmlns="" val="1559116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218012" cy="5184576"/>
          </a:xfrm>
        </p:spPr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Фонематический слух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757564" y="1268760"/>
            <a:ext cx="4206924" cy="54006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Фонематическое восприятие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2708921"/>
            <a:ext cx="2880320" cy="302433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2420888"/>
            <a:ext cx="382676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6906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3813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6">
                    <a:lumMod val="50000"/>
                  </a:schemeClr>
                </a:solidFill>
              </a:rPr>
              <a:t>Использование приема звукоподражания для выделения изучаемого звука</a:t>
            </a:r>
            <a:endParaRPr lang="ru-RU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943" t="7492" r="5405" b="47616"/>
          <a:stretch/>
        </p:blipFill>
        <p:spPr>
          <a:xfrm>
            <a:off x="323528" y="1844824"/>
            <a:ext cx="8496944" cy="4752528"/>
          </a:xfrm>
        </p:spPr>
      </p:pic>
    </p:spTree>
    <p:extLst>
      <p:ext uri="{BB962C8B-B14F-4D97-AF65-F5344CB8AC3E}">
        <p14:creationId xmlns:p14="http://schemas.microsoft.com/office/powerpoint/2010/main" xmlns="" val="81244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6542" r="1077" b="16637"/>
          <a:stretch/>
        </p:blipFill>
        <p:spPr>
          <a:xfrm>
            <a:off x="251520" y="274638"/>
            <a:ext cx="8712967" cy="6394722"/>
          </a:xfrm>
        </p:spPr>
      </p:pic>
    </p:spTree>
    <p:extLst>
      <p:ext uri="{BB962C8B-B14F-4D97-AF65-F5344CB8AC3E}">
        <p14:creationId xmlns:p14="http://schemas.microsoft.com/office/powerpoint/2010/main" xmlns="" val="4072269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</a:rPr>
              <a:t>Договаривание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 слова, произнесенного педагогом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45" t="48363" r="29910" b="22999"/>
          <a:stretch/>
        </p:blipFill>
        <p:spPr>
          <a:xfrm>
            <a:off x="251520" y="1556792"/>
            <a:ext cx="8640960" cy="5112568"/>
          </a:xfrm>
        </p:spPr>
      </p:pic>
    </p:spTree>
    <p:extLst>
      <p:ext uri="{BB962C8B-B14F-4D97-AF65-F5344CB8AC3E}">
        <p14:creationId xmlns:p14="http://schemas.microsoft.com/office/powerpoint/2010/main" xmlns="" val="2571499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6331"/>
          <a:stretch>
            <a:fillRect/>
          </a:stretch>
        </p:blipFill>
        <p:spPr>
          <a:xfrm>
            <a:off x="457200" y="357166"/>
            <a:ext cx="8401080" cy="585791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18658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</a:rPr>
              <a:t>Приемы синтеза</a:t>
            </a:r>
            <a:endParaRPr lang="ru-RU" sz="54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436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2">
                    <a:lumMod val="50000"/>
                  </a:schemeClr>
                </a:solidFill>
              </a:rPr>
              <a:t>Развитие фонематического восприятия</a:t>
            </a:r>
            <a:endParaRPr lang="ru-RU" sz="4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9724" r="-175" b="26293"/>
          <a:stretch/>
        </p:blipFill>
        <p:spPr>
          <a:xfrm>
            <a:off x="251520" y="1700808"/>
            <a:ext cx="8712968" cy="4752528"/>
          </a:xfrm>
        </p:spPr>
      </p:pic>
    </p:spTree>
    <p:extLst>
      <p:ext uri="{BB962C8B-B14F-4D97-AF65-F5344CB8AC3E}">
        <p14:creationId xmlns:p14="http://schemas.microsoft.com/office/powerpoint/2010/main" xmlns="" val="4069657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2060"/>
                </a:solidFill>
              </a:rPr>
              <a:t>Литература</a:t>
            </a:r>
            <a:endParaRPr lang="ru-RU" sz="6000" b="1" dirty="0">
              <a:solidFill>
                <a:srgbClr val="00206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77" t="38817" r="4265" b="13357"/>
          <a:stretch/>
        </p:blipFill>
        <p:spPr>
          <a:xfrm>
            <a:off x="251520" y="1628800"/>
            <a:ext cx="8712968" cy="4968552"/>
          </a:xfrm>
        </p:spPr>
      </p:pic>
    </p:spTree>
    <p:extLst>
      <p:ext uri="{BB962C8B-B14F-4D97-AF65-F5344CB8AC3E}">
        <p14:creationId xmlns:p14="http://schemas.microsoft.com/office/powerpoint/2010/main" xmlns="" val="414325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96552" y="1484784"/>
            <a:ext cx="5400600" cy="396044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103948" y="1376772"/>
            <a:ext cx="5400600" cy="4176464"/>
          </a:xfrm>
        </p:spPr>
      </p:pic>
    </p:spTree>
    <p:extLst>
      <p:ext uri="{BB962C8B-B14F-4D97-AF65-F5344CB8AC3E}">
        <p14:creationId xmlns:p14="http://schemas.microsoft.com/office/powerpoint/2010/main" xmlns="" val="3353475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1684" y="1593408"/>
            <a:ext cx="4896543" cy="38987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391980" y="1520791"/>
            <a:ext cx="4896544" cy="4104456"/>
          </a:xfrm>
        </p:spPr>
      </p:pic>
    </p:spTree>
    <p:extLst>
      <p:ext uri="{BB962C8B-B14F-4D97-AF65-F5344CB8AC3E}">
        <p14:creationId xmlns:p14="http://schemas.microsoft.com/office/powerpoint/2010/main" xmlns="" val="515906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124744"/>
            <a:ext cx="8640960" cy="4968552"/>
          </a:xfrm>
        </p:spPr>
      </p:pic>
    </p:spTree>
    <p:extLst>
      <p:ext uri="{BB962C8B-B14F-4D97-AF65-F5344CB8AC3E}">
        <p14:creationId xmlns:p14="http://schemas.microsoft.com/office/powerpoint/2010/main" xmlns="" val="11302459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solidFill>
                  <a:srgbClr val="002060"/>
                </a:solidFill>
              </a:rPr>
              <a:t>Взрывные звуки:               Щелевые звуки:  </a:t>
            </a:r>
            <a:br>
              <a:rPr lang="ru-RU" sz="3600" b="1" dirty="0" smtClean="0">
                <a:solidFill>
                  <a:srgbClr val="002060"/>
                </a:solidFill>
              </a:rPr>
            </a:br>
            <a:r>
              <a:rPr lang="ru-RU" sz="3600" b="1" dirty="0" smtClean="0">
                <a:solidFill>
                  <a:srgbClr val="002060"/>
                </a:solidFill>
              </a:rPr>
              <a:t>П, ПЬ, Т, ТЬ, К, КЬ              С, СЬ, Ш, Щ, Ф, ФЬ, Х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88" t="3333" r="7028"/>
          <a:stretch/>
        </p:blipFill>
        <p:spPr>
          <a:xfrm>
            <a:off x="323528" y="1700808"/>
            <a:ext cx="4176464" cy="417646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700808"/>
            <a:ext cx="4110608" cy="4176463"/>
          </a:xfrm>
        </p:spPr>
      </p:pic>
    </p:spTree>
    <p:extLst>
      <p:ext uri="{BB962C8B-B14F-4D97-AF65-F5344CB8AC3E}">
        <p14:creationId xmlns:p14="http://schemas.microsoft.com/office/powerpoint/2010/main" xmlns="" val="586990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64" r="11708"/>
          <a:stretch/>
        </p:blipFill>
        <p:spPr>
          <a:xfrm rot="5460000">
            <a:off x="-307579" y="1257817"/>
            <a:ext cx="5085399" cy="4098805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75"/>
          <a:stretch/>
        </p:blipFill>
        <p:spPr>
          <a:xfrm rot="5400000">
            <a:off x="4245206" y="1307524"/>
            <a:ext cx="4974067" cy="4176464"/>
          </a:xfrm>
        </p:spPr>
      </p:pic>
    </p:spTree>
    <p:extLst>
      <p:ext uri="{BB962C8B-B14F-4D97-AF65-F5344CB8AC3E}">
        <p14:creationId xmlns:p14="http://schemas.microsoft.com/office/powerpoint/2010/main" xmlns="" val="1766702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74638"/>
            <a:ext cx="4042792" cy="625070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88024" y="274638"/>
            <a:ext cx="4032448" cy="6250705"/>
          </a:xfrm>
        </p:spPr>
      </p:pic>
    </p:spTree>
    <p:extLst>
      <p:ext uri="{BB962C8B-B14F-4D97-AF65-F5344CB8AC3E}">
        <p14:creationId xmlns:p14="http://schemas.microsoft.com/office/powerpoint/2010/main" xmlns="" val="25484804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0" r="3463" b="4608"/>
          <a:stretch/>
        </p:blipFill>
        <p:spPr>
          <a:xfrm>
            <a:off x="457200" y="274638"/>
            <a:ext cx="8229600" cy="6236716"/>
          </a:xfrm>
        </p:spPr>
      </p:pic>
    </p:spTree>
    <p:extLst>
      <p:ext uri="{BB962C8B-B14F-4D97-AF65-F5344CB8AC3E}">
        <p14:creationId xmlns:p14="http://schemas.microsoft.com/office/powerpoint/2010/main" xmlns="" val="739744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274638"/>
            <a:ext cx="8712968" cy="6322714"/>
          </a:xfrm>
        </p:spPr>
      </p:pic>
    </p:spTree>
    <p:extLst>
      <p:ext uri="{BB962C8B-B14F-4D97-AF65-F5344CB8AC3E}">
        <p14:creationId xmlns:p14="http://schemas.microsoft.com/office/powerpoint/2010/main" xmlns="" val="403377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22313" y="1306286"/>
            <a:ext cx="7772400" cy="4462689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</a:rPr>
              <a:t>Диагностика фонематических процессов</a:t>
            </a:r>
            <a:endParaRPr lang="ru-RU" sz="5400" dirty="0">
              <a:solidFill>
                <a:srgbClr val="0070C0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480720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</a:rPr>
              <a:t>Подготовительная работа по развитию фонематического восприятия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37422" y="260649"/>
            <a:ext cx="8229600" cy="2520280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2338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211</Words>
  <Application>Microsoft Office PowerPoint</Application>
  <PresentationFormat>Экран (4:3)</PresentationFormat>
  <Paragraphs>55</Paragraphs>
  <Slides>73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73</vt:i4>
      </vt:variant>
    </vt:vector>
  </HeadingPairs>
  <TitlesOfParts>
    <vt:vector size="74" baseType="lpstr">
      <vt:lpstr>Тема Office</vt:lpstr>
      <vt:lpstr>Слайд 1</vt:lpstr>
      <vt:lpstr>МДОУ «Детский сад №241»  «Развитие фонематического восприятия у  старших дошкольников с ОНР»</vt:lpstr>
      <vt:lpstr>Слайд 3</vt:lpstr>
      <vt:lpstr>Звуковой анализ: «естественный»    и    «искусственный»</vt:lpstr>
      <vt:lpstr>Слайд 5</vt:lpstr>
      <vt:lpstr>Слайд 6</vt:lpstr>
      <vt:lpstr>Взрывные звуки:               Щелевые звуки:   П, ПЬ, Т, ТЬ, К, КЬ              С, СЬ, Ш, Щ, Ф, ФЬ, Х</vt:lpstr>
      <vt:lpstr>Диагностика фонематических процессов</vt:lpstr>
      <vt:lpstr>Подготовительная работа по развитию фонематического восприятия</vt:lpstr>
      <vt:lpstr>Ткаченко Т.А.</vt:lpstr>
      <vt:lpstr>Развитие фонематического слуха</vt:lpstr>
      <vt:lpstr>Слайд 12</vt:lpstr>
      <vt:lpstr>1. Узнавание неречевых звуков 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2. Различение одинаковых по высоте, силе и тембру звукокомплексов </vt:lpstr>
      <vt:lpstr>гамачок  (Громко – Медленно - Четко)</vt:lpstr>
      <vt:lpstr>Упражнение   «Кто позвал?»</vt:lpstr>
      <vt:lpstr>Упражнение   «3 медведя»</vt:lpstr>
      <vt:lpstr>Упражнение «Мы актеры»</vt:lpstr>
      <vt:lpstr>3. Различение близких  по звуковому составу слов</vt:lpstr>
      <vt:lpstr>Упражнение  «Верно-или не верно?»</vt:lpstr>
      <vt:lpstr>Упражнение  «Похожи ли по звучанию?»</vt:lpstr>
      <vt:lpstr>Упражнение «Подставь  картинку»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4. Дифференциация слогов</vt:lpstr>
      <vt:lpstr>Упражнение  «Смени ударение»</vt:lpstr>
      <vt:lpstr>Жестовые символы звуков</vt:lpstr>
      <vt:lpstr>5. Дифференциация фонем</vt:lpstr>
      <vt:lpstr>Упражнение «Внимательные ушки»</vt:lpstr>
      <vt:lpstr>Развитие фонематического восприятия</vt:lpstr>
      <vt:lpstr>Операции фонематического восприятия</vt:lpstr>
      <vt:lpstr>Приемы  звукового анализа  и синтеза</vt:lpstr>
      <vt:lpstr>Приемы анализа </vt:lpstr>
      <vt:lpstr>Определение изучаемого звука  из слов</vt:lpstr>
      <vt:lpstr>Слайд 59</vt:lpstr>
      <vt:lpstr>Использование приема звукоподражания для выделения изучаемого звука</vt:lpstr>
      <vt:lpstr>Слайд 61</vt:lpstr>
      <vt:lpstr>Договаривание слова, произнесенного педагогом</vt:lpstr>
      <vt:lpstr>Слайд 63</vt:lpstr>
      <vt:lpstr>Приемы синтеза</vt:lpstr>
      <vt:lpstr>Развитие фонематического восприятия</vt:lpstr>
      <vt:lpstr>Литература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Оборудование кабинета учителя-логопеда</dc:title>
  <dc:creator>westroom</dc:creator>
  <cp:lastModifiedBy>Воспитатель</cp:lastModifiedBy>
  <cp:revision>111</cp:revision>
  <dcterms:created xsi:type="dcterms:W3CDTF">2004-01-01T03:56:17Z</dcterms:created>
  <dcterms:modified xsi:type="dcterms:W3CDTF">2019-11-14T06:17:26Z</dcterms:modified>
</cp:coreProperties>
</file>