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90" r:id="rId3"/>
    <p:sldId id="259" r:id="rId4"/>
    <p:sldId id="305" r:id="rId5"/>
    <p:sldId id="293" r:id="rId6"/>
    <p:sldId id="286" r:id="rId7"/>
    <p:sldId id="261" r:id="rId8"/>
    <p:sldId id="270" r:id="rId9"/>
    <p:sldId id="294" r:id="rId10"/>
    <p:sldId id="295" r:id="rId11"/>
    <p:sldId id="303" r:id="rId12"/>
    <p:sldId id="297" r:id="rId13"/>
    <p:sldId id="300" r:id="rId14"/>
    <p:sldId id="302" r:id="rId15"/>
    <p:sldId id="271" r:id="rId16"/>
    <p:sldId id="291" r:id="rId17"/>
    <p:sldId id="273" r:id="rId18"/>
    <p:sldId id="275" r:id="rId19"/>
    <p:sldId id="285" r:id="rId20"/>
    <p:sldId id="283" r:id="rId21"/>
    <p:sldId id="277" r:id="rId22"/>
    <p:sldId id="269" r:id="rId23"/>
    <p:sldId id="282" r:id="rId24"/>
    <p:sldId id="278" r:id="rId25"/>
    <p:sldId id="264" r:id="rId26"/>
    <p:sldId id="307" r:id="rId27"/>
    <p:sldId id="310" r:id="rId28"/>
    <p:sldId id="309" r:id="rId29"/>
    <p:sldId id="312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60489-C948-4D6C-AFDD-6CA8A50FA4AF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ADC71-0BAA-4A70-88EC-12247D087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4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ADC71-0BAA-4A70-88EC-12247D0879C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7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pomnivoinu.ru/img/reports/1660/img/0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apisarevskaya.rusedu.net/gallery/1415/den_pobedy_str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" y="24368"/>
            <a:ext cx="9124568" cy="6833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5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4800" dirty="0"/>
              <a:t>Сценарий игровой программы</a:t>
            </a:r>
          </a:p>
          <a:p>
            <a:pPr algn="ctr"/>
            <a:r>
              <a:rPr lang="ru-RU" sz="4800" dirty="0"/>
              <a:t> </a:t>
            </a:r>
          </a:p>
          <a:p>
            <a:pPr algn="ctr"/>
            <a:r>
              <a:rPr lang="ru-RU" sz="4800" dirty="0"/>
              <a:t> </a:t>
            </a:r>
            <a:r>
              <a:rPr lang="ru-RU" sz="7200" b="1" dirty="0"/>
              <a:t>«Вечная память и слава</a:t>
            </a:r>
            <a:r>
              <a:rPr lang="ru-RU" sz="7200" b="1" dirty="0" smtClean="0"/>
              <a:t>»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51100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s://fs00.infourok.ru/images/doc/245/250100/3/img2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-4284"/>
            <a:ext cx="9506432" cy="686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1\Desktop\собаки-герои\5-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6" t="36273" r="6243" b="17582"/>
          <a:stretch/>
        </p:blipFill>
        <p:spPr bwMode="auto">
          <a:xfrm>
            <a:off x="5364088" y="3354144"/>
            <a:ext cx="3989590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собаки-герои\5-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8870" r="6997" b="63731"/>
          <a:stretch/>
        </p:blipFill>
        <p:spPr bwMode="auto">
          <a:xfrm>
            <a:off x="983673" y="623454"/>
            <a:ext cx="7869382" cy="20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собаки-герои\5-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50282" r="53371" b="13677"/>
          <a:stretch/>
        </p:blipFill>
        <p:spPr bwMode="auto">
          <a:xfrm>
            <a:off x="539552" y="3371409"/>
            <a:ext cx="4579920" cy="307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2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https://fs00.infourok.ru/images/doc/245/250100/3/img2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-362432" y="-4283"/>
            <a:ext cx="9506432" cy="686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1\Desktop\собаки-герои\18-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r="50000" b="-1"/>
          <a:stretch/>
        </p:blipFill>
        <p:spPr bwMode="auto">
          <a:xfrm>
            <a:off x="179512" y="1953490"/>
            <a:ext cx="3198101" cy="46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Дина.  </a:t>
            </a:r>
            <a:r>
              <a:rPr lang="ru-RU" sz="2000" dirty="0" smtClean="0"/>
              <a:t>Собака – участник </a:t>
            </a:r>
          </a:p>
          <a:p>
            <a:r>
              <a:rPr lang="ru-RU" sz="2000" dirty="0" smtClean="0"/>
              <a:t>Великой Отечественной войны,  первая собака-диверсант  в армии </a:t>
            </a:r>
            <a:endParaRPr lang="ru-RU" sz="2000" dirty="0"/>
          </a:p>
        </p:txBody>
      </p:sp>
      <p:pic>
        <p:nvPicPr>
          <p:cNvPr id="6" name="Picture 2" descr="C:\Users\1\Desktop\собаки-герои\7-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5" t="42243" r="27807" b="8117"/>
          <a:stretch/>
        </p:blipFill>
        <p:spPr bwMode="auto">
          <a:xfrm>
            <a:off x="5314676" y="2383925"/>
            <a:ext cx="3744416" cy="4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7614" y="404664"/>
            <a:ext cx="57403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Собаки-разведчики</a:t>
            </a:r>
            <a:r>
              <a:rPr lang="ru-RU" sz="2000" dirty="0" smtClean="0"/>
              <a:t> – помогали нашим солдатам  оставаться незамеченными, когда они пробирались  через передовые позиции немцев. Кроме того,  эти четвероногие бойцы всегда четко и слаженно  со своими проводниками в момент 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ахвата «языка».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168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s://fs00.infourok.ru/images/doc/245/250100/3/img2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-22635" y="35279"/>
            <a:ext cx="9506432" cy="686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1\Desktop\собаки-герои\8-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6" t="18735" r="7364" b="40633"/>
          <a:stretch/>
        </p:blipFill>
        <p:spPr bwMode="auto">
          <a:xfrm>
            <a:off x="4970602" y="3464251"/>
            <a:ext cx="417339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собаки-герои\9-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37919" r="32757" b="5513"/>
          <a:stretch/>
        </p:blipFill>
        <p:spPr bwMode="auto">
          <a:xfrm>
            <a:off x="467544" y="3069291"/>
            <a:ext cx="3816424" cy="36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Собаки-миноискатели.</a:t>
            </a:r>
          </a:p>
          <a:p>
            <a:r>
              <a:rPr lang="ru-RU" sz="2000" dirty="0" smtClean="0"/>
              <a:t>Миноискатель – одна из самых востребованных  в период войны собачьих  «профессий». Около </a:t>
            </a:r>
          </a:p>
          <a:p>
            <a:r>
              <a:rPr lang="ru-RU" sz="2000" dirty="0" smtClean="0"/>
              <a:t>4 млн. фугасов, мин и других боеприпасов было  обнаружено и обезврежено отважными четвероногими </a:t>
            </a:r>
            <a:r>
              <a:rPr lang="ru-RU" sz="2000" dirty="0"/>
              <a:t> </a:t>
            </a:r>
            <a:r>
              <a:rPr lang="ru-RU" sz="2000" dirty="0" smtClean="0"/>
              <a:t>героями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260648"/>
            <a:ext cx="49685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Собаки – связисты.  </a:t>
            </a:r>
          </a:p>
          <a:p>
            <a:r>
              <a:rPr lang="ru-RU" sz="2000" dirty="0" smtClean="0"/>
              <a:t>Собаки помогали восстанавливать связь, перенося на своих спинах катушки с проводами, доставляли донесения. В сложной боевой обстановке, порой </a:t>
            </a:r>
          </a:p>
          <a:p>
            <a:r>
              <a:rPr lang="ru-RU" sz="2000" dirty="0" smtClean="0"/>
              <a:t>в непроходимых для человека местах  для установления связи проложили 8 тыс. км. телефонного провода. На их боевом счету более 200.000 доставленных донесений.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525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s://fs00.infourok.ru/images/doc/245/250100/3/img2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-4284"/>
            <a:ext cx="9506432" cy="686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1\Desktop\собаки-герои\12-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6284" r="56036" b="47078"/>
          <a:stretch/>
        </p:blipFill>
        <p:spPr bwMode="auto">
          <a:xfrm>
            <a:off x="539552" y="4107002"/>
            <a:ext cx="2698073" cy="25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собаки-герои\11-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56937" r="55829" b="4655"/>
          <a:stretch/>
        </p:blipFill>
        <p:spPr bwMode="auto">
          <a:xfrm>
            <a:off x="3379575" y="4087290"/>
            <a:ext cx="29609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собаки-герои\11-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18528" r="55829" b="43063"/>
          <a:stretch/>
        </p:blipFill>
        <p:spPr bwMode="auto">
          <a:xfrm>
            <a:off x="6508034" y="4107002"/>
            <a:ext cx="2960914" cy="25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9289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Собачьи упряжки</a:t>
            </a:r>
          </a:p>
          <a:p>
            <a:r>
              <a:rPr lang="ru-RU" sz="2000" dirty="0" smtClean="0"/>
              <a:t>На нартовых или санитарных собаках вывозились раненые бойцы непосредственно с поля боя.  Зимой – на легких санках, летом – на волокушах или просто на носилках,  поставленных на колеса. В частях, где применялись собачьи упряжки, 95% тяжелораненых были вывезены  ездовыми собаками.</a:t>
            </a:r>
          </a:p>
          <a:p>
            <a:r>
              <a:rPr lang="ru-RU" sz="2000" dirty="0" smtClean="0"/>
              <a:t>Эвакуация при  помощи собачьих упряжек осуществляется быстро и безболезненно  для раненых.  Около 15 тыс. упряжек ездовых собак участвовало в войне и прошло с нашей  армией от Волги до Берлина, </a:t>
            </a:r>
          </a:p>
          <a:p>
            <a:r>
              <a:rPr lang="ru-RU" sz="2000" dirty="0" smtClean="0"/>
              <a:t>Сражались на всех фронтах от Черного до Северного моря, вывезли с поля боя700 тыс. раненых солдат  и офицеров и доставили на передовые 5862 тонны боеприпасов.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596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s://fs00.infourok.ru/images/doc/245/250100/3/img2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-4284"/>
            <a:ext cx="9506432" cy="6862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71098" y="692696"/>
            <a:ext cx="4925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Собаки разыскивали мины, служили в охранении. Собаки-</a:t>
            </a:r>
            <a:r>
              <a:rPr lang="ru-RU" sz="2400" dirty="0" err="1" smtClean="0"/>
              <a:t>ис</a:t>
            </a:r>
            <a:r>
              <a:rPr lang="ru-RU" sz="2400" dirty="0" smtClean="0"/>
              <a:t>- </a:t>
            </a:r>
            <a:r>
              <a:rPr lang="ru-RU" sz="2400" dirty="0" err="1" smtClean="0"/>
              <a:t>требители</a:t>
            </a:r>
            <a:r>
              <a:rPr lang="ru-RU" sz="2400" dirty="0" smtClean="0"/>
              <a:t> взрывали ценой своей жизни вражескую бронетехнику, железнодорожные составы под Сталинградом, Москвой и Брянском.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4655" y="4581128"/>
            <a:ext cx="4385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Появление этих собак вызывало панику у </a:t>
            </a:r>
            <a:r>
              <a:rPr lang="ru-RU" sz="2400" dirty="0" smtClean="0"/>
              <a:t>против-</a:t>
            </a:r>
            <a:r>
              <a:rPr lang="ru-RU" sz="2400" dirty="0" err="1" smtClean="0"/>
              <a:t>ника</a:t>
            </a:r>
            <a:r>
              <a:rPr lang="ru-RU" sz="2400" dirty="0"/>
              <a:t>, за противотанковыми собаками специально охотились. </a:t>
            </a:r>
          </a:p>
          <a:p>
            <a:endParaRPr lang="ru-RU" sz="2400" dirty="0"/>
          </a:p>
        </p:txBody>
      </p:sp>
      <p:pic>
        <p:nvPicPr>
          <p:cNvPr id="11" name="Рисунок 10" descr="http://ped-kopilka.ru/upload/blogs/21185_8bb570af9413331eb07e965e655fcd9b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80" y="3427066"/>
            <a:ext cx="489654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" y="381377"/>
            <a:ext cx="4318822" cy="3300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54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23624"/>
            <a:ext cx="9144000" cy="683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Лошади - это кавалерия, это повозки и обозы. Лошади старались, как умели, Вы...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9283" r="58695"/>
          <a:stretch/>
        </p:blipFill>
        <p:spPr bwMode="auto">
          <a:xfrm>
            <a:off x="467544" y="2204864"/>
            <a:ext cx="338437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5281" y="333623"/>
            <a:ext cx="8628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Лошади – это кавалерия,  </a:t>
            </a:r>
          </a:p>
          <a:p>
            <a:pPr algn="ctr"/>
            <a:r>
              <a:rPr lang="ru-RU" sz="4000" b="1" dirty="0" smtClean="0"/>
              <a:t>это повозки и обозы.</a:t>
            </a:r>
            <a:endParaRPr lang="ru-RU" sz="4000" b="1" dirty="0"/>
          </a:p>
        </p:txBody>
      </p:sp>
      <p:pic>
        <p:nvPicPr>
          <p:cNvPr id="10" name="Объект 3" descr="В войну лошадей применяли и как транспортную силу, особенно в артиллерии. Упр...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49556" r="22625" b="-2667"/>
          <a:stretch/>
        </p:blipFill>
        <p:spPr bwMode="auto">
          <a:xfrm>
            <a:off x="3920820" y="2204864"/>
            <a:ext cx="5182345" cy="4732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0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Pictures\война\со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91276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568" y="5013176"/>
            <a:ext cx="8208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Лошади старались как умели,</a:t>
            </a:r>
          </a:p>
          <a:p>
            <a:pPr algn="ctr"/>
            <a:r>
              <a:rPr lang="ru-RU" sz="2800" dirty="0"/>
              <a:t>Вынесли героев из атак –</a:t>
            </a:r>
          </a:p>
          <a:p>
            <a:pPr algn="ctr"/>
            <a:r>
              <a:rPr lang="ru-RU" sz="2800" dirty="0"/>
              <a:t>Чтоб герои в песнях прогремели, </a:t>
            </a:r>
          </a:p>
          <a:p>
            <a:pPr algn="ctr"/>
            <a:r>
              <a:rPr lang="ru-RU" sz="2800" dirty="0"/>
              <a:t>Только не споют о лошадях…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15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23624"/>
            <a:ext cx="9144000" cy="683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Верблюжья кавалерия Во время Великой Отечественной войны в состав советских в...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222" r="26375" b="41555"/>
          <a:stretch/>
        </p:blipFill>
        <p:spPr bwMode="auto">
          <a:xfrm>
            <a:off x="653335" y="3048853"/>
            <a:ext cx="3990673" cy="34338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332656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состав советских войск во время Великой Отечественной войны входила резервная армия, в которой тягловой силой для пушек были верблюды.  Нехватка лошадей и техники вынудила приручить почти 350 диких верблюдов, которые успешно справлялись с поставленными перед ними задачами. А верблюд по кличке  Яшка даже участвовал в битве за Берлин в 1945 году. </a:t>
            </a:r>
            <a:endParaRPr lang="ru-RU" sz="2400" dirty="0"/>
          </a:p>
        </p:txBody>
      </p:sp>
      <p:pic>
        <p:nvPicPr>
          <p:cNvPr id="6" name="Рисунок 5" descr="C:\Users\1\Desktop\военные фото\к1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72" y="3048853"/>
            <a:ext cx="4266357" cy="344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0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23624"/>
            <a:ext cx="9144000" cy="683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тряд советских разведчиков перед выполнением боевого задания. Кольский полуостров, декабрь 1941 г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9012"/>
            <a:ext cx="6096000" cy="3740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620688"/>
            <a:ext cx="86764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северном фронте вместе с людьми воевали </a:t>
            </a:r>
            <a:r>
              <a:rPr lang="ru-RU" sz="2000" b="1" dirty="0"/>
              <a:t>олени</a:t>
            </a:r>
            <a:r>
              <a:rPr lang="ru-RU" sz="2000" dirty="0"/>
              <a:t>. </a:t>
            </a:r>
            <a:r>
              <a:rPr lang="ru-RU" sz="2000" dirty="0" smtClean="0"/>
              <a:t>Там были </a:t>
            </a:r>
            <a:r>
              <a:rPr lang="ru-RU" sz="2000" dirty="0"/>
              <a:t>созданы специальные </a:t>
            </a:r>
            <a:r>
              <a:rPr lang="ru-RU" sz="2000" dirty="0" err="1"/>
              <a:t>оленетранспортные</a:t>
            </a:r>
            <a:r>
              <a:rPr lang="ru-RU" sz="2000" dirty="0"/>
              <a:t> батальоны.  </a:t>
            </a:r>
            <a:r>
              <a:rPr lang="ru-RU" sz="2000" dirty="0" smtClean="0"/>
              <a:t>Бойцам</a:t>
            </a:r>
            <a:r>
              <a:rPr lang="ru-RU" sz="2000" dirty="0"/>
              <a:t>, работающим с оленьими упряжками, в военных билетах писали - «ездовой оленевод». </a:t>
            </a:r>
            <a:r>
              <a:rPr lang="ru-RU" sz="2000" dirty="0" smtClean="0"/>
              <a:t>На </a:t>
            </a:r>
            <a:r>
              <a:rPr lang="ru-RU" sz="2000" dirty="0"/>
              <a:t>оленьих упряжках доставляли военные грузы и переправляли раненых,  </a:t>
            </a:r>
            <a:r>
              <a:rPr lang="ru-RU" sz="2000" dirty="0" smtClean="0"/>
              <a:t>вывозили </a:t>
            </a:r>
            <a:r>
              <a:rPr lang="ru-RU" sz="2000" dirty="0"/>
              <a:t>подбитые самолеты и их экипажи. За годы войны олени вывезли из тундры 160  </a:t>
            </a:r>
            <a:r>
              <a:rPr lang="ru-RU" sz="2000" dirty="0" smtClean="0"/>
              <a:t>вынужденно </a:t>
            </a:r>
            <a:r>
              <a:rPr lang="ru-RU" sz="2000" dirty="0"/>
              <a:t>севших и подбитых самолетов, спасли более 10 000 раненых.  </a:t>
            </a:r>
            <a:r>
              <a:rPr lang="ru-RU" sz="2000" dirty="0" smtClean="0"/>
              <a:t>Олени </a:t>
            </a:r>
            <a:r>
              <a:rPr lang="ru-RU" sz="2000" dirty="0"/>
              <a:t>ходили «на задания» вместе с разведчиками.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1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0"/>
            <a:ext cx="9144000" cy="68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62068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Объект 3" descr="Упряжка могла утянуть полторы сотни &quot;лимонок&quot; или три десятка 82-мм мин, или...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53491" b="4889"/>
          <a:stretch/>
        </p:blipFill>
        <p:spPr bwMode="auto">
          <a:xfrm>
            <a:off x="4067944" y="476672"/>
            <a:ext cx="4968552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Важнейшей </a:t>
            </a:r>
          </a:p>
          <a:p>
            <a:r>
              <a:rPr lang="ru-RU" sz="3600" b="1" dirty="0" smtClean="0"/>
              <a:t>задачей оленьих частей являлась санитарная эвакуация раненых.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534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Куда б ни шёл, ни ехал ты, </a:t>
            </a:r>
          </a:p>
          <a:p>
            <a:r>
              <a:rPr lang="ru-RU" sz="3200" b="1" dirty="0"/>
              <a:t>но здесь остановись,</a:t>
            </a:r>
          </a:p>
          <a:p>
            <a:r>
              <a:rPr lang="ru-RU" sz="3200" b="1" dirty="0"/>
              <a:t>Могиле этой дорогой, </a:t>
            </a:r>
          </a:p>
          <a:p>
            <a:r>
              <a:rPr lang="ru-RU" sz="3200" b="1" dirty="0"/>
              <a:t>всем сердцем поклонись.</a:t>
            </a:r>
          </a:p>
          <a:p>
            <a:r>
              <a:rPr lang="ru-RU" sz="3200" b="1" dirty="0"/>
              <a:t>Кто б ни был ты – рыбак, шахтёр, </a:t>
            </a:r>
          </a:p>
          <a:p>
            <a:r>
              <a:rPr lang="ru-RU" sz="3200" b="1" dirty="0"/>
              <a:t>учёный иль пастух, - Навек запомни: </a:t>
            </a:r>
          </a:p>
          <a:p>
            <a:r>
              <a:rPr lang="ru-RU" sz="3200" b="1" dirty="0"/>
              <a:t>здесь лежит твой самый лучший друг.</a:t>
            </a:r>
          </a:p>
          <a:p>
            <a:r>
              <a:rPr lang="ru-RU" sz="3200" b="1" dirty="0"/>
              <a:t>И для тебя и для меня он сделал все, что мог: </a:t>
            </a:r>
          </a:p>
          <a:p>
            <a:r>
              <a:rPr lang="ru-RU" sz="3200" b="1" dirty="0"/>
              <a:t>Себя в бою не пожалел, а Родину сберёг.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4684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23624"/>
            <a:ext cx="9144000" cy="68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620688"/>
            <a:ext cx="8676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Отпечатки подков лошадей хорошо заметны в лесу,  а следы лося не вызывали подозрений, тогда и появилась идея для рейдов разведчиков и добывания сведений  использовать лосей. Большого</a:t>
            </a:r>
          </a:p>
          <a:p>
            <a:r>
              <a:rPr lang="ru-RU" sz="2400" dirty="0" smtClean="0"/>
              <a:t> распространения такие </a:t>
            </a:r>
          </a:p>
          <a:p>
            <a:r>
              <a:rPr lang="ru-RU" sz="2400" dirty="0" smtClean="0"/>
              <a:t>отряды не получили но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звестны случаи </a:t>
            </a:r>
          </a:p>
          <a:p>
            <a:r>
              <a:rPr lang="ru-RU" sz="2400" dirty="0" smtClean="0"/>
              <a:t>успешных рейдов </a:t>
            </a:r>
          </a:p>
          <a:p>
            <a:r>
              <a:rPr lang="ru-RU" sz="2400" dirty="0" smtClean="0"/>
              <a:t>наших разведчиков </a:t>
            </a:r>
          </a:p>
          <a:p>
            <a:r>
              <a:rPr lang="ru-RU" sz="2400" dirty="0" smtClean="0"/>
              <a:t>на лосях в тыл </a:t>
            </a:r>
          </a:p>
          <a:p>
            <a:r>
              <a:rPr lang="ru-RU" sz="2400" dirty="0" smtClean="0"/>
              <a:t>противника.</a:t>
            </a:r>
            <a:endParaRPr lang="ru-RU" sz="2400" dirty="0"/>
          </a:p>
        </p:txBody>
      </p:sp>
      <p:pic>
        <p:nvPicPr>
          <p:cNvPr id="8" name="Объект 3" descr="Лоси – санитарная помощь Применение лошадей зачастую приводило к расшифровке...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r="54875"/>
          <a:stretch/>
        </p:blipFill>
        <p:spPr bwMode="auto">
          <a:xfrm>
            <a:off x="3995936" y="1970544"/>
            <a:ext cx="5034097" cy="4746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4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23624"/>
            <a:ext cx="9144000" cy="68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3" y="620688"/>
            <a:ext cx="867645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Роль кошек в войне</a:t>
            </a:r>
          </a:p>
          <a:p>
            <a:r>
              <a:rPr lang="ru-RU" sz="2400" dirty="0"/>
              <a:t>Благодаря своей поразительной чувствительности и интуиции кошки безошибочно определяли приближение  </a:t>
            </a:r>
            <a:r>
              <a:rPr lang="ru-RU" sz="2400" dirty="0" smtClean="0"/>
              <a:t>надвигающейся </a:t>
            </a:r>
            <a:r>
              <a:rPr lang="ru-RU" sz="2400" dirty="0"/>
              <a:t>бомбардировки и, проявляя беспокойство, предупреждали об этом </a:t>
            </a:r>
            <a:r>
              <a:rPr lang="ru-RU" sz="2400" dirty="0" smtClean="0"/>
              <a:t>своих </a:t>
            </a:r>
            <a:r>
              <a:rPr lang="ru-RU" sz="2400" dirty="0"/>
              <a:t>хозяев и этим бесчисленное количество раз спасали </a:t>
            </a:r>
            <a:endParaRPr lang="ru-RU" sz="2400" dirty="0" smtClean="0"/>
          </a:p>
          <a:p>
            <a:r>
              <a:rPr lang="ru-RU" sz="2400" dirty="0" smtClean="0"/>
              <a:t>жизни людей. </a:t>
            </a:r>
            <a:r>
              <a:rPr lang="ru-RU" sz="2400" dirty="0"/>
              <a:t>Во время блокады </a:t>
            </a:r>
            <a:r>
              <a:rPr lang="ru-RU" sz="2400" dirty="0" smtClean="0"/>
              <a:t>в</a:t>
            </a:r>
          </a:p>
          <a:p>
            <a:r>
              <a:rPr lang="ru-RU" sz="2400" dirty="0" smtClean="0"/>
              <a:t>Ленинграде</a:t>
            </a:r>
            <a:r>
              <a:rPr lang="ru-RU" sz="2400" dirty="0"/>
              <a:t>, скудные запасы </a:t>
            </a:r>
            <a:r>
              <a:rPr lang="ru-RU" sz="2400" dirty="0" err="1" smtClean="0"/>
              <a:t>продук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тов</a:t>
            </a:r>
            <a:r>
              <a:rPr lang="ru-RU" sz="2400" dirty="0" smtClean="0"/>
              <a:t> </a:t>
            </a:r>
            <a:r>
              <a:rPr lang="ru-RU" sz="2400" dirty="0"/>
              <a:t>атаковали полчища </a:t>
            </a:r>
            <a:r>
              <a:rPr lang="ru-RU" sz="2400" dirty="0" smtClean="0"/>
              <a:t>голодных </a:t>
            </a:r>
          </a:p>
          <a:p>
            <a:r>
              <a:rPr lang="ru-RU" sz="2400" dirty="0" smtClean="0"/>
              <a:t>крыс</a:t>
            </a:r>
            <a:r>
              <a:rPr lang="ru-RU" sz="2400" dirty="0"/>
              <a:t>. Было решено  </a:t>
            </a:r>
            <a:r>
              <a:rPr lang="ru-RU" sz="2400" dirty="0" smtClean="0"/>
              <a:t>отправить в </a:t>
            </a:r>
            <a:r>
              <a:rPr lang="ru-RU" sz="2400" dirty="0" err="1" smtClean="0"/>
              <a:t>бло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кадный</a:t>
            </a:r>
            <a:r>
              <a:rPr lang="ru-RU" sz="2400" dirty="0" smtClean="0"/>
              <a:t> </a:t>
            </a:r>
            <a:r>
              <a:rPr lang="ru-RU" sz="2400" dirty="0"/>
              <a:t>Ленинград  </a:t>
            </a:r>
            <a:r>
              <a:rPr lang="ru-RU" sz="2400" dirty="0" smtClean="0"/>
              <a:t>целый </a:t>
            </a:r>
            <a:r>
              <a:rPr lang="ru-RU" sz="2400" dirty="0"/>
              <a:t>эшелон с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мяукающей дивизией».  Кошки </a:t>
            </a:r>
            <a:endParaRPr lang="ru-RU" sz="2400" dirty="0" smtClean="0"/>
          </a:p>
          <a:p>
            <a:r>
              <a:rPr lang="ru-RU" sz="2400" dirty="0" smtClean="0"/>
              <a:t>стали </a:t>
            </a:r>
            <a:r>
              <a:rPr lang="ru-RU" sz="2400" dirty="0"/>
              <a:t>очищать город от грызунов.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К моменту прорыва блокады, </a:t>
            </a:r>
            <a:endParaRPr lang="ru-RU" sz="2400" dirty="0" smtClean="0"/>
          </a:p>
          <a:p>
            <a:r>
              <a:rPr lang="ru-RU" sz="2400" dirty="0" smtClean="0"/>
              <a:t>город  </a:t>
            </a:r>
            <a:r>
              <a:rPr lang="ru-RU" sz="2400" dirty="0"/>
              <a:t>был практически  свободен </a:t>
            </a:r>
            <a:endParaRPr lang="ru-RU" sz="2400" dirty="0" smtClean="0"/>
          </a:p>
          <a:p>
            <a:r>
              <a:rPr lang="ru-RU" sz="2400" dirty="0" smtClean="0"/>
              <a:t>от </a:t>
            </a:r>
            <a:r>
              <a:rPr lang="ru-RU" sz="2400" dirty="0"/>
              <a:t>крыс.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8" name="Объект 3" descr="Страшной и героической, как и для людей, оказалась для кошек Великая отечест...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r="57750" b="8888"/>
          <a:stretch/>
        </p:blipFill>
        <p:spPr bwMode="auto">
          <a:xfrm>
            <a:off x="5508104" y="2780928"/>
            <a:ext cx="3625828" cy="3857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23624"/>
            <a:ext cx="9144000" cy="68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332657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4800" b="1" dirty="0" smtClean="0"/>
              <a:t>Голуби - посланники</a:t>
            </a:r>
            <a:endParaRPr lang="ru-RU" sz="4800" b="1" dirty="0"/>
          </a:p>
        </p:txBody>
      </p:sp>
      <p:pic>
        <p:nvPicPr>
          <p:cNvPr id="6" name="Объект 3" descr="Голуби - посланники Армия использовала почтовых голубей. Всего за годы войны...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18085"/>
          <a:stretch/>
        </p:blipFill>
        <p:spPr bwMode="auto">
          <a:xfrm>
            <a:off x="3995936" y="1185358"/>
            <a:ext cx="4998720" cy="5501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7544" y="1185358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армии широко использовались 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очтовые голуби, которые за годы войны доставили более</a:t>
            </a:r>
          </a:p>
          <a:p>
            <a:r>
              <a:rPr lang="ru-RU" sz="2400" dirty="0" smtClean="0"/>
              <a:t>15 тысяч донесений. Они представляли такую угрозу для врага, что 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ацисты специально отдавали приказы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найперам отстреливать голубей.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8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23624"/>
            <a:ext cx="9144000" cy="683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военные фото\к1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80" y="2410149"/>
            <a:ext cx="4343360" cy="4210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2657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</a:t>
            </a:r>
            <a:r>
              <a:rPr lang="ru-RU" sz="2400" dirty="0" smtClean="0"/>
              <a:t>очтовая </a:t>
            </a:r>
            <a:r>
              <a:rPr lang="ru-RU" sz="2400" dirty="0"/>
              <a:t>голубка по кличке </a:t>
            </a:r>
            <a:r>
              <a:rPr lang="ru-RU" sz="2400" dirty="0" smtClean="0"/>
              <a:t>Мэри  во </a:t>
            </a:r>
            <a:r>
              <a:rPr lang="ru-RU" sz="2400" dirty="0"/>
              <a:t>время боевых </a:t>
            </a:r>
            <a:endParaRPr lang="ru-RU" sz="2400" dirty="0" smtClean="0"/>
          </a:p>
          <a:p>
            <a:pPr algn="just"/>
            <a:r>
              <a:rPr lang="ru-RU" sz="2400" dirty="0" smtClean="0"/>
              <a:t>действий  </a:t>
            </a:r>
            <a:r>
              <a:rPr lang="ru-RU" sz="2400" dirty="0"/>
              <a:t>четыре раза делала перелет из Франции </a:t>
            </a:r>
            <a:endParaRPr lang="ru-RU" sz="24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Англию и обратно с военными записками. Г</a:t>
            </a:r>
            <a:r>
              <a:rPr lang="ru-RU" sz="2400" dirty="0" smtClean="0"/>
              <a:t>олубка</a:t>
            </a:r>
            <a:r>
              <a:rPr lang="ru-RU" sz="2400" dirty="0"/>
              <a:t>, </a:t>
            </a:r>
            <a:endParaRPr lang="ru-RU" sz="2400" dirty="0" smtClean="0"/>
          </a:p>
          <a:p>
            <a:pPr algn="just"/>
            <a:r>
              <a:rPr lang="ru-RU" sz="2400" dirty="0" smtClean="0"/>
              <a:t>Винки</a:t>
            </a:r>
            <a:r>
              <a:rPr lang="ru-RU" sz="2400" dirty="0"/>
              <a:t>, спасла целый экипаж корабля, севшего на </a:t>
            </a:r>
            <a:endParaRPr lang="ru-RU" sz="2400" dirty="0" smtClean="0"/>
          </a:p>
          <a:p>
            <a:pPr algn="just"/>
            <a:r>
              <a:rPr lang="ru-RU" sz="2400" dirty="0" smtClean="0"/>
              <a:t>мель </a:t>
            </a:r>
            <a:r>
              <a:rPr lang="ru-RU" sz="2400" dirty="0"/>
              <a:t>в Северном море после бомбардировки. </a:t>
            </a:r>
            <a:endParaRPr lang="ru-RU" sz="2400" dirty="0" smtClean="0"/>
          </a:p>
          <a:p>
            <a:pPr algn="just"/>
            <a:r>
              <a:rPr lang="ru-RU" sz="2400" dirty="0" smtClean="0"/>
              <a:t>Командир </a:t>
            </a:r>
            <a:r>
              <a:rPr lang="ru-RU" sz="2400" dirty="0"/>
              <a:t>выпустил </a:t>
            </a:r>
            <a:r>
              <a:rPr lang="ru-RU" sz="2400" dirty="0" smtClean="0"/>
              <a:t>голубку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с надеждой, </a:t>
            </a:r>
            <a:endParaRPr lang="ru-RU" sz="2400" dirty="0" smtClean="0"/>
          </a:p>
          <a:p>
            <a:pPr algn="just"/>
            <a:r>
              <a:rPr lang="ru-RU" sz="2400" dirty="0"/>
              <a:t>ч</a:t>
            </a:r>
            <a:r>
              <a:rPr lang="ru-RU" sz="2400" dirty="0" smtClean="0"/>
              <a:t>то она </a:t>
            </a:r>
            <a:r>
              <a:rPr lang="ru-RU" sz="2400" dirty="0"/>
              <a:t>сообщит своим о </a:t>
            </a:r>
            <a:endParaRPr lang="ru-RU" sz="2400" dirty="0" smtClean="0"/>
          </a:p>
          <a:p>
            <a:pPr algn="just"/>
            <a:r>
              <a:rPr lang="ru-RU" sz="2400" dirty="0" smtClean="0"/>
              <a:t>нападении</a:t>
            </a:r>
            <a:r>
              <a:rPr lang="ru-RU" sz="2400" dirty="0"/>
              <a:t>.  </a:t>
            </a:r>
            <a:r>
              <a:rPr lang="ru-RU" sz="2400" dirty="0" smtClean="0"/>
              <a:t>Винки пролетела</a:t>
            </a:r>
          </a:p>
          <a:p>
            <a:pPr algn="just"/>
            <a:r>
              <a:rPr lang="ru-RU" sz="2400" dirty="0" smtClean="0"/>
              <a:t>120 </a:t>
            </a:r>
            <a:r>
              <a:rPr lang="ru-RU" sz="2400" dirty="0"/>
              <a:t>миль и </a:t>
            </a:r>
            <a:r>
              <a:rPr lang="ru-RU" sz="2400" dirty="0" smtClean="0"/>
              <a:t>выполнила </a:t>
            </a:r>
          </a:p>
          <a:p>
            <a:pPr algn="just"/>
            <a:r>
              <a:rPr lang="ru-RU" sz="2400" dirty="0" smtClean="0"/>
              <a:t>задание</a:t>
            </a:r>
            <a:r>
              <a:rPr lang="ru-RU" sz="2400" dirty="0"/>
              <a:t>. </a:t>
            </a:r>
            <a:r>
              <a:rPr lang="ru-RU" sz="2400" dirty="0" smtClean="0"/>
              <a:t>Через </a:t>
            </a:r>
            <a:r>
              <a:rPr lang="ru-RU" sz="2400" dirty="0"/>
              <a:t>15 минут </a:t>
            </a:r>
            <a:endParaRPr lang="ru-RU" sz="2400" dirty="0" smtClean="0"/>
          </a:p>
          <a:p>
            <a:pPr algn="just"/>
            <a:r>
              <a:rPr lang="ru-RU" sz="2400" dirty="0" smtClean="0"/>
              <a:t>воздушные силы </a:t>
            </a:r>
          </a:p>
          <a:p>
            <a:pPr algn="just"/>
            <a:r>
              <a:rPr lang="ru-RU" sz="2400" dirty="0" smtClean="0"/>
              <a:t>нашли </a:t>
            </a:r>
            <a:r>
              <a:rPr lang="ru-RU" sz="2400" dirty="0"/>
              <a:t>корабль. </a:t>
            </a:r>
          </a:p>
        </p:txBody>
      </p:sp>
    </p:spTree>
    <p:extLst>
      <p:ext uri="{BB962C8B-B14F-4D97-AF65-F5344CB8AC3E}">
        <p14:creationId xmlns:p14="http://schemas.microsoft.com/office/powerpoint/2010/main" val="36441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-13645"/>
            <a:ext cx="9144000" cy="68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7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Объект 3" descr="Применялись голуби и для уничтожения объектов противника. Приучали голубей с...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2888" r="51500" b="7556"/>
          <a:stretch/>
        </p:blipFill>
        <p:spPr bwMode="auto">
          <a:xfrm>
            <a:off x="4355976" y="2060848"/>
            <a:ext cx="4653488" cy="4663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701989"/>
            <a:ext cx="8676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Применяли голубей и для уничтожения цистерн с горючим или бронетехнику противника. Голубиные налеты </a:t>
            </a:r>
          </a:p>
          <a:p>
            <a:r>
              <a:rPr lang="ru-RU" sz="3200" dirty="0" smtClean="0"/>
              <a:t>подавляюще </a:t>
            </a:r>
          </a:p>
          <a:p>
            <a:r>
              <a:rPr lang="ru-RU" sz="3200" dirty="0" smtClean="0"/>
              <a:t>действовали на 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сихику солдат </a:t>
            </a:r>
          </a:p>
          <a:p>
            <a:r>
              <a:rPr lang="ru-RU" sz="3200" dirty="0" smtClean="0"/>
              <a:t>и офицеров </a:t>
            </a:r>
          </a:p>
          <a:p>
            <a:r>
              <a:rPr lang="ru-RU" sz="3200" dirty="0" smtClean="0"/>
              <a:t>вермахта.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1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0" y="0"/>
            <a:ext cx="9144000" cy="68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Вечная память </a:t>
            </a:r>
            <a:endParaRPr lang="ru-RU" sz="2800" dirty="0"/>
          </a:p>
          <a:p>
            <a:r>
              <a:rPr lang="ru-RU" sz="2400" dirty="0" smtClean="0"/>
              <a:t>Животные </a:t>
            </a:r>
            <a:r>
              <a:rPr lang="ru-RU" sz="2400" dirty="0"/>
              <a:t>«уходили» на фронт, воевали и совершали подвиги, не ведая об этом. Просто их научили этому люди. Люди, которые были рядом. Люди, которые делили с братьями меньшими кров и пищу, радость и горе… </a:t>
            </a:r>
            <a:br>
              <a:rPr lang="ru-RU" sz="2400" dirty="0"/>
            </a:br>
            <a:r>
              <a:rPr lang="ru-RU" sz="2400" dirty="0"/>
              <a:t>Солдаты наши меньшие, </a:t>
            </a:r>
            <a:endParaRPr lang="ru-RU" sz="2400" dirty="0" smtClean="0"/>
          </a:p>
          <a:p>
            <a:r>
              <a:rPr lang="ru-RU" sz="2400" dirty="0" smtClean="0"/>
              <a:t>вы </a:t>
            </a:r>
            <a:r>
              <a:rPr lang="ru-RU" sz="2400" dirty="0"/>
              <a:t>верные и преданные </a:t>
            </a:r>
            <a:endParaRPr lang="ru-RU" sz="2400" dirty="0" smtClean="0"/>
          </a:p>
          <a:p>
            <a:r>
              <a:rPr lang="ru-RU" sz="2400" dirty="0" smtClean="0"/>
              <a:t>друзья</a:t>
            </a:r>
            <a:r>
              <a:rPr lang="ru-RU" sz="2400" dirty="0"/>
              <a:t>! Своей </a:t>
            </a:r>
            <a:r>
              <a:rPr lang="ru-RU" sz="2400" dirty="0" err="1" smtClean="0"/>
              <a:t>бескорыст</a:t>
            </a:r>
            <a:r>
              <a:rPr lang="ru-RU" sz="2400" dirty="0" smtClean="0"/>
              <a:t>-</a:t>
            </a:r>
          </a:p>
          <a:p>
            <a:r>
              <a:rPr lang="ru-RU" sz="2400" dirty="0" smtClean="0"/>
              <a:t>ной помощью</a:t>
            </a:r>
            <a:r>
              <a:rPr lang="ru-RU" sz="2400" dirty="0"/>
              <a:t>, </a:t>
            </a:r>
            <a:r>
              <a:rPr lang="ru-RU" sz="2400" dirty="0" smtClean="0"/>
              <a:t>зачастую</a:t>
            </a:r>
          </a:p>
          <a:p>
            <a:r>
              <a:rPr lang="ru-RU" sz="2400" dirty="0" smtClean="0"/>
              <a:t>ценой </a:t>
            </a:r>
            <a:r>
              <a:rPr lang="ru-RU" sz="2400" dirty="0"/>
              <a:t> </a:t>
            </a:r>
            <a:r>
              <a:rPr lang="ru-RU" sz="2400" dirty="0" smtClean="0"/>
              <a:t>своей </a:t>
            </a:r>
            <a:r>
              <a:rPr lang="ru-RU" sz="2400" dirty="0"/>
              <a:t>жизни, </a:t>
            </a:r>
            <a:endParaRPr lang="ru-RU" sz="2400" dirty="0" smtClean="0"/>
          </a:p>
          <a:p>
            <a:r>
              <a:rPr lang="ru-RU" sz="2800" b="1" dirty="0" smtClean="0"/>
              <a:t>вы </a:t>
            </a:r>
            <a:r>
              <a:rPr lang="ru-RU" sz="2800" b="1" dirty="0"/>
              <a:t>навсегда заслужили </a:t>
            </a:r>
            <a:endParaRPr lang="ru-RU" sz="2800" b="1" dirty="0" smtClean="0"/>
          </a:p>
          <a:p>
            <a:r>
              <a:rPr lang="ru-RU" sz="2800" b="1" dirty="0" smtClean="0"/>
              <a:t>нашу </a:t>
            </a:r>
            <a:r>
              <a:rPr lang="ru-RU" sz="2800" b="1" dirty="0"/>
              <a:t>любовь и </a:t>
            </a:r>
            <a:endParaRPr lang="ru-RU" sz="2800" b="1" dirty="0" smtClean="0"/>
          </a:p>
          <a:p>
            <a:r>
              <a:rPr lang="ru-RU" sz="2800" b="1" dirty="0" smtClean="0"/>
              <a:t>благодарность</a:t>
            </a:r>
            <a:r>
              <a:rPr lang="ru-RU" sz="2800" b="1" dirty="0"/>
              <a:t>!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3074" name="Picture 2" descr="C:\Users\1\Desktop\собаки-герои\2-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2492896"/>
            <a:ext cx="496855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94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1\Desktop\собаки-герои\Новая папка\800-1250x12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80" b="97600" l="5920" r="85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7886" r="19268" b="350"/>
          <a:stretch/>
        </p:blipFill>
        <p:spPr bwMode="auto">
          <a:xfrm>
            <a:off x="303134" y="245190"/>
            <a:ext cx="4488872" cy="62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1.bp.blogspot.com/-rHbWaluixg4/UK_eXiECMCI/AAAAAAAAAI4/BliUyhxCRZs/s1600/278292-1280x102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12827" r="47667" b="7055"/>
          <a:stretch/>
        </p:blipFill>
        <p:spPr bwMode="auto">
          <a:xfrm>
            <a:off x="5652120" y="1124744"/>
            <a:ext cx="2952328" cy="5046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0022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1\Pictures\война\со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755576" y="404664"/>
            <a:ext cx="827033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1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1\Pictures\война\со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1" y="980729"/>
            <a:ext cx="859321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9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собаки-герои\Новая папка\lcdrdbqz2o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1" y="404664"/>
            <a:ext cx="835292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19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fs00.infourok.ru/images/doc/245/250100/3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Цель </a:t>
            </a:r>
            <a:r>
              <a:rPr lang="ru-RU" sz="5400" dirty="0"/>
              <a:t>и задачи </a:t>
            </a:r>
            <a:r>
              <a:rPr lang="ru-RU" sz="5400" dirty="0" err="1" smtClean="0"/>
              <a:t>лэпбука</a:t>
            </a:r>
            <a:r>
              <a:rPr lang="ru-RU" sz="54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25598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 закрепить знания детей о героическом подвиге русского народа  </a:t>
            </a:r>
            <a:r>
              <a:rPr lang="ru-RU" sz="2800" dirty="0" smtClean="0"/>
              <a:t>в </a:t>
            </a:r>
            <a:r>
              <a:rPr lang="ru-RU" sz="2800" dirty="0"/>
              <a:t>Великой Отечественной войне.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b="1" dirty="0"/>
              <a:t>Задачи: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Воспитывать нравственно-патриотические </a:t>
            </a:r>
            <a:r>
              <a:rPr lang="ru-RU" sz="2800" dirty="0" smtClean="0"/>
              <a:t>чувства у дошкольников </a:t>
            </a:r>
            <a:r>
              <a:rPr lang="ru-RU" sz="2800" dirty="0"/>
              <a:t> </a:t>
            </a:r>
            <a:r>
              <a:rPr lang="ru-RU" sz="2800" dirty="0" smtClean="0"/>
              <a:t>через </a:t>
            </a:r>
            <a:r>
              <a:rPr lang="ru-RU" sz="2800" dirty="0"/>
              <a:t>расширение общего кругозора. </a:t>
            </a:r>
            <a:br>
              <a:rPr lang="ru-RU" sz="2800" dirty="0"/>
            </a:br>
            <a:r>
              <a:rPr lang="ru-RU" sz="2800" dirty="0"/>
              <a:t> - Формировать элементарные знания детей о событиях в </a:t>
            </a:r>
            <a:r>
              <a:rPr lang="ru-RU" sz="2800" dirty="0" smtClean="0"/>
              <a:t>Великую Отечественную </a:t>
            </a:r>
            <a:r>
              <a:rPr lang="ru-RU" sz="2800" dirty="0"/>
              <a:t>войну на основе </a:t>
            </a:r>
            <a:r>
              <a:rPr lang="ru-RU" sz="2800" dirty="0" smtClean="0"/>
              <a:t>ярких  представлений</a:t>
            </a:r>
            <a:r>
              <a:rPr lang="ru-RU" sz="2800" dirty="0"/>
              <a:t>. </a:t>
            </a:r>
            <a:br>
              <a:rPr lang="ru-RU" sz="2800" dirty="0"/>
            </a:br>
            <a:r>
              <a:rPr lang="ru-RU" sz="2800" dirty="0"/>
              <a:t> - Развивать нравственно-патриотическое </a:t>
            </a:r>
            <a:endParaRPr lang="ru-RU" sz="2800" dirty="0" smtClean="0"/>
          </a:p>
          <a:p>
            <a:r>
              <a:rPr lang="ru-RU" sz="2800" dirty="0" smtClean="0"/>
              <a:t>воспитание </a:t>
            </a:r>
            <a:r>
              <a:rPr lang="ru-RU" sz="2800" dirty="0"/>
              <a:t>подрастающего </a:t>
            </a:r>
            <a:r>
              <a:rPr lang="ru-RU" sz="2800" dirty="0" smtClean="0"/>
              <a:t>поколения </a:t>
            </a:r>
          </a:p>
          <a:p>
            <a:r>
              <a:rPr lang="ru-RU" sz="2800" dirty="0" smtClean="0"/>
              <a:t>через </a:t>
            </a:r>
            <a:r>
              <a:rPr lang="ru-RU" sz="2800" dirty="0"/>
              <a:t>разные виды деятельности детей.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3314" name="Picture 2" descr="C:\Users\1\Desktop\собаки-герои\21-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" y="-4014"/>
            <a:ext cx="9149352" cy="68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Никто не забыт</a:t>
            </a:r>
          </a:p>
          <a:p>
            <a:r>
              <a:rPr lang="ru-RU" sz="8800" dirty="0" smtClean="0"/>
              <a:t> и ничто </a:t>
            </a:r>
          </a:p>
          <a:p>
            <a:r>
              <a:rPr lang="ru-RU" sz="8800" dirty="0" smtClean="0"/>
              <a:t>не забыто</a:t>
            </a:r>
            <a:endParaRPr lang="ru-RU" sz="8800" dirty="0"/>
          </a:p>
        </p:txBody>
      </p:sp>
      <p:pic>
        <p:nvPicPr>
          <p:cNvPr id="5" name="Рисунок 4" descr="C:\Users\1\Desktop\собаки-герои\Новая папка\lcdrdbqz2o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6012161" y="2276872"/>
            <a:ext cx="2880319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93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Великая Отечественная война… Страшный период в истории страны. Но именно в это время наиболее ярко проявились такие качества как отвага, дружба, взаимопомощь, мужество, преданность. О</a:t>
            </a:r>
            <a:r>
              <a:rPr lang="ru-RU" sz="2400" dirty="0" smtClean="0"/>
              <a:t>ни </a:t>
            </a:r>
            <a:r>
              <a:rPr lang="ru-RU" sz="2400" dirty="0"/>
              <a:t>были присущи не только людям, но и их четвероногим друзьям – </a:t>
            </a:r>
            <a:r>
              <a:rPr lang="ru-RU" sz="2400" dirty="0" smtClean="0"/>
              <a:t>животным.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136339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Сколько </a:t>
            </a:r>
            <a:r>
              <a:rPr lang="ru-RU" sz="2400" dirty="0"/>
              <a:t>сказано слов</a:t>
            </a:r>
            <a:br>
              <a:rPr lang="ru-RU" sz="2400" dirty="0"/>
            </a:br>
            <a:r>
              <a:rPr lang="ru-RU" sz="2400" dirty="0"/>
              <a:t>Может чья-нибудь муза устала</a:t>
            </a:r>
            <a:br>
              <a:rPr lang="ru-RU" sz="2400" dirty="0"/>
            </a:br>
            <a:r>
              <a:rPr lang="ru-RU" sz="2400" dirty="0"/>
              <a:t>Говорить о войне</a:t>
            </a:r>
            <a:br>
              <a:rPr lang="ru-RU" sz="2400" dirty="0"/>
            </a:br>
            <a:r>
              <a:rPr lang="ru-RU" sz="2400" dirty="0"/>
              <a:t>И тревожить солдатские сны</a:t>
            </a:r>
            <a:br>
              <a:rPr lang="ru-RU" sz="2400" dirty="0"/>
            </a:br>
            <a:r>
              <a:rPr lang="ru-RU" sz="2400" dirty="0"/>
              <a:t>Только кажется мне</a:t>
            </a:r>
            <a:br>
              <a:rPr lang="ru-RU" sz="2400" dirty="0"/>
            </a:br>
            <a:r>
              <a:rPr lang="ru-RU" sz="2400" dirty="0"/>
              <a:t>До обиды написано мало</a:t>
            </a:r>
            <a:br>
              <a:rPr lang="ru-RU" sz="2400" dirty="0"/>
            </a:br>
            <a:r>
              <a:rPr lang="ru-RU" sz="2400" dirty="0"/>
              <a:t>О </a:t>
            </a:r>
            <a:r>
              <a:rPr lang="ru-RU" sz="2400" dirty="0" smtClean="0"/>
              <a:t>животных </a:t>
            </a:r>
            <a:r>
              <a:rPr lang="ru-RU" sz="2400" dirty="0"/>
              <a:t>- бойцах</a:t>
            </a:r>
            <a:br>
              <a:rPr lang="ru-RU" sz="2400" dirty="0"/>
            </a:br>
            <a:r>
              <a:rPr lang="ru-RU" sz="2400" dirty="0"/>
              <a:t>Защищавших нас в </a:t>
            </a:r>
            <a:r>
              <a:rPr lang="ru-RU" sz="2400" dirty="0" smtClean="0"/>
              <a:t>годы войны…</a:t>
            </a:r>
          </a:p>
        </p:txBody>
      </p:sp>
      <p:pic>
        <p:nvPicPr>
          <p:cNvPr id="5" name="Рисунок 4" descr="http://ped-kopilka.ru/upload/blogs/1_508d3db88fd35047c1102e27968d7288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93999"/>
            <a:ext cx="4464496" cy="3239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4581128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1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 descr="https://fs00.infourok.ru/images/doc/245/250100/3/img2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-4284"/>
            <a:ext cx="9506432" cy="686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yslide.ru/documents_3/24a503b58a2e78f3bc5556a0720afb3f/im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7" t="5237" r="5385" b="40850"/>
          <a:stretch/>
        </p:blipFill>
        <p:spPr bwMode="auto">
          <a:xfrm>
            <a:off x="5398889" y="332656"/>
            <a:ext cx="4107543" cy="322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myslide.ru/documents_3/24a503b58a2e78f3bc5556a0720afb3f/img2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810" b="93409" l="40401" r="68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47" t="58985" r="27614" b="2766"/>
          <a:stretch/>
        </p:blipFill>
        <p:spPr bwMode="auto">
          <a:xfrm>
            <a:off x="899592" y="3861048"/>
            <a:ext cx="385362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3569" y="508000"/>
            <a:ext cx="4265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годы Великой Отечественной войны </a:t>
            </a:r>
          </a:p>
          <a:p>
            <a:r>
              <a:rPr lang="ru-RU" sz="2800" dirty="0" smtClean="0"/>
              <a:t>в армии служили около шестидесяти тысяч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обак, причем, не только овчарок, </a:t>
            </a:r>
          </a:p>
          <a:p>
            <a:r>
              <a:rPr lang="ru-RU" sz="2800" dirty="0" smtClean="0"/>
              <a:t>но и других пород, вплоть до крупных </a:t>
            </a:r>
          </a:p>
          <a:p>
            <a:r>
              <a:rPr lang="ru-RU" sz="2800" dirty="0" smtClean="0"/>
              <a:t>дворняжек.</a:t>
            </a:r>
            <a:endParaRPr lang="ru-RU" sz="2800" dirty="0"/>
          </a:p>
        </p:txBody>
      </p:sp>
      <p:pic>
        <p:nvPicPr>
          <p:cNvPr id="10" name="Picture 2" descr="C:\Users\1\Desktop\собаки-герои\10-с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51835" r="52419" b="6878"/>
          <a:stretch/>
        </p:blipFill>
        <p:spPr bwMode="auto">
          <a:xfrm>
            <a:off x="5398889" y="3537045"/>
            <a:ext cx="4107543" cy="31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0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45811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Рисунок 8" descr="C:\Users\1\Pictures\война\со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976664" cy="4222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732766"/>
            <a:ext cx="85136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Собаки шли с человеком, бок о бок, а в трудные времена выходили вперед.  </a:t>
            </a:r>
            <a:r>
              <a:rPr lang="ru-RU" sz="2400" dirty="0" smtClean="0"/>
              <a:t>Они </a:t>
            </a:r>
            <a:r>
              <a:rPr lang="ru-RU" sz="2400" dirty="0"/>
              <a:t>делили с человеком окоп и паёк. Они трудились и гибли вместо человека. </a:t>
            </a:r>
            <a:r>
              <a:rPr lang="ru-RU" sz="2400" dirty="0" smtClean="0"/>
              <a:t>В </a:t>
            </a:r>
            <a:r>
              <a:rPr lang="ru-RU" sz="2400" dirty="0"/>
              <a:t>благодарность за их подвиг собакам установлены памятники.</a:t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23624"/>
            <a:ext cx="9144000" cy="683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обаки на войн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0960"/>
            <a:ext cx="2673905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обаки на войн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83276"/>
            <a:ext cx="3300015" cy="441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65448" y="670898"/>
            <a:ext cx="8806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официальной статистике во время Великой Отечественной войны собаки вытащили</a:t>
            </a:r>
          </a:p>
          <a:p>
            <a:r>
              <a:rPr lang="ru-RU" dirty="0" smtClean="0"/>
              <a:t>С поля боя около 700 тысяч раненых; нашли 4 миллиона мин и фугасов; участвовали </a:t>
            </a:r>
          </a:p>
          <a:p>
            <a:r>
              <a:rPr lang="ru-RU" dirty="0" smtClean="0"/>
              <a:t>в разминировании 300 крупных городов; в боевой обстановке доставили </a:t>
            </a:r>
          </a:p>
          <a:p>
            <a:r>
              <a:rPr lang="ru-RU" dirty="0" smtClean="0"/>
              <a:t>200 тыс. документов;  проложили 8 тыс. километров телефонного провода; </a:t>
            </a:r>
          </a:p>
          <a:p>
            <a:r>
              <a:rPr lang="ru-RU" dirty="0" smtClean="0"/>
              <a:t>уничтожили 300 вражеских танков.  </a:t>
            </a:r>
            <a:r>
              <a:rPr lang="ru-RU" b="1" dirty="0" smtClean="0"/>
              <a:t>А было их на войне около 60 тысяч.</a:t>
            </a:r>
            <a:endParaRPr lang="ru-RU" b="1" dirty="0"/>
          </a:p>
        </p:txBody>
      </p:sp>
      <p:pic>
        <p:nvPicPr>
          <p:cNvPr id="12" name="Picture 2" descr="C:\Users\1\Desktop\собаки-герои\15-с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7" t="2184" r="11716" b="24462"/>
          <a:stretch/>
        </p:blipFill>
        <p:spPr bwMode="auto">
          <a:xfrm>
            <a:off x="6777565" y="3937608"/>
            <a:ext cx="2186326" cy="27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5/250100/3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-4284"/>
            <a:ext cx="9506432" cy="6862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-1126093"/>
            <a:ext cx="864096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Немецкая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овчарка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Джульбарс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участник Великой Отечественной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войны - 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служил в 14-ой штурмовой инженерно-саперной бригаде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Джульбарс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единственная собака, награжденная медалью </a:t>
            </a: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боевые заслуги</a:t>
            </a: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Благодаря его отличному чутью было разминировано 7468 мин и  более 150 снарядов на территории Чехословакии, Австрии, Румынии и Венгрии (с сентября 1944 года по август 1945 года).  Он также участвовал в разминировании дворцов над Дунаем, соборов Вены и замков Праги.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историческом Параде Победы 24 июля 1945 года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где были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представлены все фронты Великой Отечественной войны,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все рода войск, за полком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Военно-морского флота и колоннами боевой техники по Красной площади шли 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собаки со своими проводниками.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том историческом параде за 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коробкой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солдат с собаками шел главный кинолог страны подполковник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Мазовер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Ему было разрешено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чеканить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шаг и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отдавать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честь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главнокомандующему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поскольку он нес на руках бойца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14-й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штурмовой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инженерно-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саперной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бригады 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—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собаку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кличке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Джульбарс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1\Desktop\собаки-герои\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3122" r="23894" b="29962"/>
          <a:stretch/>
        </p:blipFill>
        <p:spPr bwMode="auto">
          <a:xfrm>
            <a:off x="4521072" y="3870437"/>
            <a:ext cx="4536504" cy="28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 descr="https://fs00.infourok.ru/images/doc/245/250100/3/img2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2676"/>
          <a:stretch/>
        </p:blipFill>
        <p:spPr bwMode="auto">
          <a:xfrm>
            <a:off x="0" y="-4284"/>
            <a:ext cx="9506432" cy="686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C:\Users\Public\Pictures\Sample Pictures\4-с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6201" r="3744" b="49412"/>
          <a:stretch/>
        </p:blipFill>
        <p:spPr bwMode="auto">
          <a:xfrm>
            <a:off x="576752" y="332656"/>
            <a:ext cx="8352928" cy="25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Public\Pictures\Sample Pictures\4-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7" t="53375" r="28779" b="3769"/>
          <a:stretch/>
        </p:blipFill>
        <p:spPr bwMode="auto">
          <a:xfrm>
            <a:off x="683568" y="3151786"/>
            <a:ext cx="43899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собаки-герои\10-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8084" r="51778" b="48107"/>
          <a:stretch/>
        </p:blipFill>
        <p:spPr bwMode="auto">
          <a:xfrm>
            <a:off x="5220071" y="3151786"/>
            <a:ext cx="42077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88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1639</TotalTime>
  <Words>1048</Words>
  <Application>Microsoft Office PowerPoint</Application>
  <PresentationFormat>Экран (4:3)</PresentationFormat>
  <Paragraphs>133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Лэпбук «День Победы»  Подготовили воспитатели старшей группы: Соколова Ю.Б.                                                                                       Заварзина Л.В.</dc:title>
  <dc:creator>1</dc:creator>
  <cp:lastModifiedBy>1</cp:lastModifiedBy>
  <cp:revision>87</cp:revision>
  <dcterms:created xsi:type="dcterms:W3CDTF">2017-04-28T16:14:04Z</dcterms:created>
  <dcterms:modified xsi:type="dcterms:W3CDTF">2019-12-06T16:49:59Z</dcterms:modified>
</cp:coreProperties>
</file>