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76" r:id="rId3"/>
    <p:sldId id="257" r:id="rId4"/>
    <p:sldId id="258" r:id="rId5"/>
    <p:sldId id="320" r:id="rId6"/>
    <p:sldId id="265" r:id="rId7"/>
    <p:sldId id="326" r:id="rId8"/>
    <p:sldId id="262" r:id="rId9"/>
    <p:sldId id="266" r:id="rId10"/>
    <p:sldId id="259" r:id="rId11"/>
    <p:sldId id="261" r:id="rId12"/>
    <p:sldId id="302" r:id="rId13"/>
    <p:sldId id="327" r:id="rId14"/>
    <p:sldId id="321" r:id="rId15"/>
    <p:sldId id="322" r:id="rId16"/>
    <p:sldId id="323" r:id="rId17"/>
    <p:sldId id="269" r:id="rId18"/>
    <p:sldId id="263" r:id="rId19"/>
    <p:sldId id="264" r:id="rId20"/>
    <p:sldId id="282" r:id="rId21"/>
    <p:sldId id="328" r:id="rId22"/>
    <p:sldId id="329" r:id="rId23"/>
    <p:sldId id="330" r:id="rId24"/>
    <p:sldId id="304" r:id="rId25"/>
    <p:sldId id="344" r:id="rId26"/>
    <p:sldId id="306" r:id="rId27"/>
    <p:sldId id="346" r:id="rId28"/>
    <p:sldId id="351" r:id="rId29"/>
    <p:sldId id="319" r:id="rId30"/>
    <p:sldId id="345" r:id="rId31"/>
    <p:sldId id="272" r:id="rId32"/>
    <p:sldId id="275" r:id="rId33"/>
    <p:sldId id="315" r:id="rId34"/>
    <p:sldId id="268" r:id="rId35"/>
    <p:sldId id="314" r:id="rId36"/>
    <p:sldId id="277"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265" autoAdjust="0"/>
  </p:normalViewPr>
  <p:slideViewPr>
    <p:cSldViewPr>
      <p:cViewPr varScale="1">
        <p:scale>
          <a:sx n="85" d="100"/>
          <a:sy n="85" d="100"/>
        </p:scale>
        <p:origin x="7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ru-RU"/>
              <a:t>Показатель пропуска по болезни 1 ребенком </a:t>
            </a:r>
          </a:p>
          <a:p>
            <a:pPr algn="ctr">
              <a:defRPr/>
            </a:pPr>
            <a:r>
              <a:rPr lang="ru-RU"/>
              <a:t>МДОУ "Детский сад № 241" 2015-2020гг.</a:t>
            </a:r>
          </a:p>
        </c:rich>
      </c:tx>
      <c:layout>
        <c:manualLayout>
          <c:xMode val="edge"/>
          <c:yMode val="edge"/>
          <c:x val="0.19904672105231117"/>
          <c:y val="3.0566942303899804E-2"/>
        </c:manualLayout>
      </c:layout>
      <c:overlay val="0"/>
    </c:title>
    <c:autoTitleDeleted val="0"/>
    <c:plotArea>
      <c:layout/>
      <c:lineChart>
        <c:grouping val="stacked"/>
        <c:varyColors val="0"/>
        <c:ser>
          <c:idx val="0"/>
          <c:order val="0"/>
          <c:tx>
            <c:strRef>
              <c:f>Лист1!$A$7</c:f>
              <c:strCache>
                <c:ptCount val="1"/>
                <c:pt idx="0">
                  <c:v>показатель пропуска по болезни 1 ребенком</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Лист1!$B$6:$G$6</c:f>
              <c:numCache>
                <c:formatCode>General</c:formatCode>
                <c:ptCount val="6"/>
                <c:pt idx="0">
                  <c:v>2015</c:v>
                </c:pt>
                <c:pt idx="1">
                  <c:v>2016</c:v>
                </c:pt>
                <c:pt idx="2">
                  <c:v>2017</c:v>
                </c:pt>
                <c:pt idx="3">
                  <c:v>2018</c:v>
                </c:pt>
                <c:pt idx="4">
                  <c:v>2019</c:v>
                </c:pt>
                <c:pt idx="5">
                  <c:v>2020</c:v>
                </c:pt>
              </c:numCache>
            </c:numRef>
          </c:cat>
          <c:val>
            <c:numRef>
              <c:f>Лист1!$B$7:$G$7</c:f>
              <c:numCache>
                <c:formatCode>General</c:formatCode>
                <c:ptCount val="6"/>
                <c:pt idx="0">
                  <c:v>16.8</c:v>
                </c:pt>
                <c:pt idx="1">
                  <c:v>12.6</c:v>
                </c:pt>
                <c:pt idx="2">
                  <c:v>14.9</c:v>
                </c:pt>
                <c:pt idx="3">
                  <c:v>11.7</c:v>
                </c:pt>
                <c:pt idx="4">
                  <c:v>13.6</c:v>
                </c:pt>
                <c:pt idx="5">
                  <c:v>9.1</c:v>
                </c:pt>
              </c:numCache>
            </c:numRef>
          </c:val>
          <c:smooth val="0"/>
          <c:extLst>
            <c:ext xmlns:c16="http://schemas.microsoft.com/office/drawing/2014/chart" uri="{C3380CC4-5D6E-409C-BE32-E72D297353CC}">
              <c16:uniqueId val="{00000000-5685-4580-9A24-7A206A09B9B2}"/>
            </c:ext>
          </c:extLst>
        </c:ser>
        <c:dLbls>
          <c:showLegendKey val="0"/>
          <c:showVal val="0"/>
          <c:showCatName val="0"/>
          <c:showSerName val="0"/>
          <c:showPercent val="0"/>
          <c:showBubbleSize val="0"/>
        </c:dLbls>
        <c:marker val="1"/>
        <c:smooth val="0"/>
        <c:axId val="82405632"/>
        <c:axId val="82427904"/>
      </c:lineChart>
      <c:catAx>
        <c:axId val="82405632"/>
        <c:scaling>
          <c:orientation val="minMax"/>
        </c:scaling>
        <c:delete val="0"/>
        <c:axPos val="b"/>
        <c:minorGridlines/>
        <c:numFmt formatCode="General" sourceLinked="1"/>
        <c:majorTickMark val="out"/>
        <c:minorTickMark val="none"/>
        <c:tickLblPos val="nextTo"/>
        <c:crossAx val="82427904"/>
        <c:crosses val="autoZero"/>
        <c:auto val="1"/>
        <c:lblAlgn val="ctr"/>
        <c:lblOffset val="100"/>
        <c:noMultiLvlLbl val="0"/>
      </c:catAx>
      <c:valAx>
        <c:axId val="82427904"/>
        <c:scaling>
          <c:orientation val="minMax"/>
        </c:scaling>
        <c:delete val="0"/>
        <c:axPos val="l"/>
        <c:minorGridlines/>
        <c:numFmt formatCode="General" sourceLinked="1"/>
        <c:majorTickMark val="out"/>
        <c:minorTickMark val="none"/>
        <c:tickLblPos val="nextTo"/>
        <c:crossAx val="82405632"/>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Индекс здоровья</a:t>
            </a:r>
          </a:p>
          <a:p>
            <a:pPr>
              <a:defRPr/>
            </a:pPr>
            <a:r>
              <a:rPr lang="ru-RU"/>
              <a:t> МДОУ "Детский сад №</a:t>
            </a:r>
            <a:r>
              <a:rPr lang="ru-RU" baseline="0"/>
              <a:t> 241" 2017-2020гг.</a:t>
            </a:r>
            <a:endParaRPr lang="ru-RU"/>
          </a:p>
        </c:rich>
      </c:tx>
      <c:overlay val="0"/>
    </c:title>
    <c:autoTitleDeleted val="0"/>
    <c:plotArea>
      <c:layout/>
      <c:lineChart>
        <c:grouping val="stacked"/>
        <c:varyColors val="0"/>
        <c:ser>
          <c:idx val="0"/>
          <c:order val="0"/>
          <c:tx>
            <c:strRef>
              <c:f>Лист1!$A$8</c:f>
              <c:strCache>
                <c:ptCount val="1"/>
                <c:pt idx="0">
                  <c:v>индекс здоровья</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Лист1!$B$7:$E$7</c:f>
              <c:numCache>
                <c:formatCode>General</c:formatCode>
                <c:ptCount val="4"/>
                <c:pt idx="0">
                  <c:v>2017</c:v>
                </c:pt>
                <c:pt idx="1">
                  <c:v>2018</c:v>
                </c:pt>
                <c:pt idx="2">
                  <c:v>2019</c:v>
                </c:pt>
                <c:pt idx="3">
                  <c:v>2020</c:v>
                </c:pt>
              </c:numCache>
            </c:numRef>
          </c:cat>
          <c:val>
            <c:numRef>
              <c:f>Лист1!$B$8:$E$8</c:f>
              <c:numCache>
                <c:formatCode>General</c:formatCode>
                <c:ptCount val="4"/>
                <c:pt idx="0">
                  <c:v>19.8</c:v>
                </c:pt>
                <c:pt idx="1">
                  <c:v>20</c:v>
                </c:pt>
                <c:pt idx="2">
                  <c:v>20.100000000000001</c:v>
                </c:pt>
                <c:pt idx="3">
                  <c:v>26.2</c:v>
                </c:pt>
              </c:numCache>
            </c:numRef>
          </c:val>
          <c:smooth val="0"/>
          <c:extLst>
            <c:ext xmlns:c16="http://schemas.microsoft.com/office/drawing/2014/chart" uri="{C3380CC4-5D6E-409C-BE32-E72D297353CC}">
              <c16:uniqueId val="{00000000-B322-44BE-8C91-4D5AE8587E54}"/>
            </c:ext>
          </c:extLst>
        </c:ser>
        <c:dLbls>
          <c:showLegendKey val="0"/>
          <c:showVal val="0"/>
          <c:showCatName val="0"/>
          <c:showSerName val="0"/>
          <c:showPercent val="0"/>
          <c:showBubbleSize val="0"/>
        </c:dLbls>
        <c:marker val="1"/>
        <c:smooth val="0"/>
        <c:axId val="84162432"/>
        <c:axId val="84163968"/>
      </c:lineChart>
      <c:catAx>
        <c:axId val="84162432"/>
        <c:scaling>
          <c:orientation val="minMax"/>
        </c:scaling>
        <c:delete val="0"/>
        <c:axPos val="b"/>
        <c:majorGridlines/>
        <c:minorGridlines/>
        <c:numFmt formatCode="General" sourceLinked="1"/>
        <c:majorTickMark val="out"/>
        <c:minorTickMark val="none"/>
        <c:tickLblPos val="nextTo"/>
        <c:crossAx val="84163968"/>
        <c:crosses val="autoZero"/>
        <c:auto val="1"/>
        <c:lblAlgn val="ctr"/>
        <c:lblOffset val="100"/>
        <c:noMultiLvlLbl val="0"/>
      </c:catAx>
      <c:valAx>
        <c:axId val="84163968"/>
        <c:scaling>
          <c:orientation val="minMax"/>
        </c:scaling>
        <c:delete val="0"/>
        <c:axPos val="l"/>
        <c:majorGridlines/>
        <c:minorGridlines/>
        <c:numFmt formatCode="General" sourceLinked="1"/>
        <c:majorTickMark val="out"/>
        <c:minorTickMark val="none"/>
        <c:tickLblPos val="nextTo"/>
        <c:crossAx val="84162432"/>
        <c:crosses val="autoZero"/>
        <c:crossBetween val="between"/>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212051856074548E-2"/>
          <c:y val="2.355585084880938E-2"/>
          <c:w val="0.80109677339104157"/>
          <c:h val="0.8604441515826996"/>
        </c:manualLayout>
      </c:layout>
      <c:barChart>
        <c:barDir val="col"/>
        <c:grouping val="clustered"/>
        <c:varyColors val="0"/>
        <c:ser>
          <c:idx val="0"/>
          <c:order val="0"/>
          <c:tx>
            <c:strRef>
              <c:f>Лист2!$B$13</c:f>
              <c:strCache>
                <c:ptCount val="1"/>
                <c:pt idx="0">
                  <c:v>01.09.2020</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Лист2!$C$12:$F$12</c:f>
              <c:strCache>
                <c:ptCount val="4"/>
                <c:pt idx="0">
                  <c:v>высшая</c:v>
                </c:pt>
                <c:pt idx="1">
                  <c:v>первая</c:v>
                </c:pt>
                <c:pt idx="2">
                  <c:v>соотв.</c:v>
                </c:pt>
                <c:pt idx="3">
                  <c:v>без категории</c:v>
                </c:pt>
              </c:strCache>
            </c:strRef>
          </c:cat>
          <c:val>
            <c:numRef>
              <c:f>Лист2!$C$13:$F$13</c:f>
              <c:numCache>
                <c:formatCode>General</c:formatCode>
                <c:ptCount val="4"/>
                <c:pt idx="0">
                  <c:v>12</c:v>
                </c:pt>
                <c:pt idx="1">
                  <c:v>13</c:v>
                </c:pt>
                <c:pt idx="2">
                  <c:v>0</c:v>
                </c:pt>
                <c:pt idx="3">
                  <c:v>3</c:v>
                </c:pt>
              </c:numCache>
            </c:numRef>
          </c:val>
          <c:extLst>
            <c:ext xmlns:c16="http://schemas.microsoft.com/office/drawing/2014/chart" uri="{C3380CC4-5D6E-409C-BE32-E72D297353CC}">
              <c16:uniqueId val="{00000000-2F70-4C93-AE60-385BB57360EE}"/>
            </c:ext>
          </c:extLst>
        </c:ser>
        <c:ser>
          <c:idx val="1"/>
          <c:order val="1"/>
          <c:tx>
            <c:strRef>
              <c:f>Лист2!$B$14</c:f>
              <c:strCache>
                <c:ptCount val="1"/>
                <c:pt idx="0">
                  <c:v>01.06.2021</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Лист2!$C$12:$F$12</c:f>
              <c:strCache>
                <c:ptCount val="4"/>
                <c:pt idx="0">
                  <c:v>высшая</c:v>
                </c:pt>
                <c:pt idx="1">
                  <c:v>первая</c:v>
                </c:pt>
                <c:pt idx="2">
                  <c:v>соотв.</c:v>
                </c:pt>
                <c:pt idx="3">
                  <c:v>без категории</c:v>
                </c:pt>
              </c:strCache>
            </c:strRef>
          </c:cat>
          <c:val>
            <c:numRef>
              <c:f>Лист2!$C$14:$F$14</c:f>
              <c:numCache>
                <c:formatCode>General</c:formatCode>
                <c:ptCount val="4"/>
                <c:pt idx="0">
                  <c:v>13</c:v>
                </c:pt>
                <c:pt idx="1">
                  <c:v>14</c:v>
                </c:pt>
                <c:pt idx="2">
                  <c:v>0</c:v>
                </c:pt>
                <c:pt idx="3">
                  <c:v>1</c:v>
                </c:pt>
              </c:numCache>
            </c:numRef>
          </c:val>
          <c:extLst>
            <c:ext xmlns:c16="http://schemas.microsoft.com/office/drawing/2014/chart" uri="{C3380CC4-5D6E-409C-BE32-E72D297353CC}">
              <c16:uniqueId val="{00000001-2F70-4C93-AE60-385BB57360EE}"/>
            </c:ext>
          </c:extLst>
        </c:ser>
        <c:dLbls>
          <c:showLegendKey val="0"/>
          <c:showVal val="0"/>
          <c:showCatName val="0"/>
          <c:showSerName val="0"/>
          <c:showPercent val="0"/>
          <c:showBubbleSize val="0"/>
        </c:dLbls>
        <c:gapWidth val="150"/>
        <c:axId val="208347568"/>
        <c:axId val="1"/>
      </c:barChart>
      <c:catAx>
        <c:axId val="208347568"/>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20834756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Лист2!$B$17</c:f>
              <c:strCache>
                <c:ptCount val="1"/>
                <c:pt idx="0">
                  <c:v>01.06.2021</c:v>
                </c:pt>
              </c:strCache>
            </c:strRef>
          </c:tx>
          <c:dPt>
            <c:idx val="0"/>
            <c:bubble3D val="0"/>
            <c:extLst>
              <c:ext xmlns:c16="http://schemas.microsoft.com/office/drawing/2014/chart" uri="{C3380CC4-5D6E-409C-BE32-E72D297353CC}">
                <c16:uniqueId val="{00000000-A127-44BF-8B64-EE573A1D9A6D}"/>
              </c:ext>
            </c:extLst>
          </c:dPt>
          <c:dPt>
            <c:idx val="1"/>
            <c:bubble3D val="0"/>
            <c:extLst>
              <c:ext xmlns:c16="http://schemas.microsoft.com/office/drawing/2014/chart" uri="{C3380CC4-5D6E-409C-BE32-E72D297353CC}">
                <c16:uniqueId val="{00000001-A127-44BF-8B64-EE573A1D9A6D}"/>
              </c:ext>
            </c:extLst>
          </c:dPt>
          <c:dPt>
            <c:idx val="2"/>
            <c:bubble3D val="0"/>
            <c:extLst>
              <c:ext xmlns:c16="http://schemas.microsoft.com/office/drawing/2014/chart" uri="{C3380CC4-5D6E-409C-BE32-E72D297353CC}">
                <c16:uniqueId val="{00000002-A127-44BF-8B64-EE573A1D9A6D}"/>
              </c:ext>
            </c:extLst>
          </c:dPt>
          <c:dPt>
            <c:idx val="3"/>
            <c:bubble3D val="0"/>
            <c:extLst>
              <c:ext xmlns:c16="http://schemas.microsoft.com/office/drawing/2014/chart" uri="{C3380CC4-5D6E-409C-BE32-E72D297353CC}">
                <c16:uniqueId val="{00000003-A127-44BF-8B64-EE573A1D9A6D}"/>
              </c:ext>
            </c:extLst>
          </c:dPt>
          <c:dLbls>
            <c:spPr>
              <a:noFill/>
              <a:ln w="25400">
                <a:noFill/>
              </a:ln>
            </c:spPr>
            <c:showLegendKey val="0"/>
            <c:showVal val="1"/>
            <c:showCatName val="0"/>
            <c:showSerName val="0"/>
            <c:showPercent val="0"/>
            <c:showBubbleSize val="0"/>
            <c:showLeaderLines val="1"/>
            <c:extLst>
              <c:ext xmlns:c15="http://schemas.microsoft.com/office/drawing/2012/chart" uri="{CE6537A1-D6FC-4f65-9D91-7224C49458BB}"/>
            </c:extLst>
          </c:dLbls>
          <c:cat>
            <c:strRef>
              <c:f>Лист2!$C$16:$F$16</c:f>
              <c:strCache>
                <c:ptCount val="4"/>
                <c:pt idx="0">
                  <c:v>высшая</c:v>
                </c:pt>
                <c:pt idx="1">
                  <c:v>первая</c:v>
                </c:pt>
                <c:pt idx="2">
                  <c:v>соотв.</c:v>
                </c:pt>
                <c:pt idx="3">
                  <c:v>без категории</c:v>
                </c:pt>
              </c:strCache>
            </c:strRef>
          </c:cat>
          <c:val>
            <c:numRef>
              <c:f>Лист2!$C$17:$F$17</c:f>
              <c:numCache>
                <c:formatCode>General</c:formatCode>
                <c:ptCount val="4"/>
                <c:pt idx="0">
                  <c:v>13</c:v>
                </c:pt>
                <c:pt idx="1">
                  <c:v>14</c:v>
                </c:pt>
                <c:pt idx="2">
                  <c:v>0</c:v>
                </c:pt>
                <c:pt idx="3">
                  <c:v>1</c:v>
                </c:pt>
              </c:numCache>
            </c:numRef>
          </c:val>
          <c:extLst>
            <c:ext xmlns:c16="http://schemas.microsoft.com/office/drawing/2014/chart" uri="{C3380CC4-5D6E-409C-BE32-E72D297353CC}">
              <c16:uniqueId val="{00000004-A127-44BF-8B64-EE573A1D9A6D}"/>
            </c:ext>
          </c:extLst>
        </c:ser>
        <c:dLbls>
          <c:showLegendKey val="0"/>
          <c:showVal val="0"/>
          <c:showCatName val="0"/>
          <c:showSerName val="0"/>
          <c:showPercent val="0"/>
          <c:showBubbleSize val="0"/>
          <c:showLeaderLines val="1"/>
        </c:dLbls>
        <c:firstSliceAng val="0"/>
      </c:pieChart>
      <c:spPr>
        <a:noFill/>
        <a:ln w="25400">
          <a:noFill/>
        </a:ln>
      </c:spPr>
    </c:plotArea>
    <c:legend>
      <c:legendPos val="r"/>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86DF7-2A7F-4BD0-94FA-175E92E348F4}" type="datetimeFigureOut">
              <a:rPr lang="ru-RU" smtClean="0"/>
              <a:pPr/>
              <a:t>12.07.2021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0E304-07F8-4E50-997B-40F7AAB5AF62}"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B3FA7-89B5-409C-A7F8-ECC6F0227D4F}" type="datetimeFigureOut">
              <a:rPr lang="ru-RU" smtClean="0"/>
              <a:pPr/>
              <a:t>12.07.2021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C8991-B260-459E-9162-D1EE49910B2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Повысился образовательный уровень педагогов: имеют высшее педагогическое образование 72% педагогов ДОУ (2017г.- высшее образование 68%). Все педагоги регулярно повышают квалификацию. </a:t>
            </a:r>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педагогов, имеющих квалификационную категорию – 26  (90% от общей численности педагогов, стабильность  показателей по сравнению с предыдущим годом (2017г. - 28 педагогов (90% от общего количества), 1 педагог  приступил к педагогической деятельности в 2017-2018 учебном году, 2 педагога в 2018-2019 учебном году и имеют   стаж педагогической деятельности менее 2 лет.</a:t>
            </a:r>
          </a:p>
          <a:p>
            <a:r>
              <a:rPr lang="ru-RU" sz="1200" kern="1200" dirty="0">
                <a:solidFill>
                  <a:schemeClr val="tx1"/>
                </a:solidFill>
                <a:latin typeface="+mn-lt"/>
                <a:ea typeface="+mn-ea"/>
                <a:cs typeface="+mn-cs"/>
              </a:rPr>
              <a:t>Высшая – 12 человек (41% от общей численности педагогов - показатель повышен на 9%  (2017г. -  10человек (32 %)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Первая – 14 человек (52% от общей численности педагогов - показатель стабилен (2016г. - 55%). Показатель улучшен, т.к. 3 педагога повысили свой квалификационный уровень.</a:t>
            </a:r>
          </a:p>
          <a:p>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Численность  педагогических работников в общей численности педагогических работников, педагогический стаж работы которых составляет:</a:t>
            </a:r>
          </a:p>
          <a:p>
            <a:r>
              <a:rPr lang="ru-RU" sz="1200" kern="1200" dirty="0">
                <a:solidFill>
                  <a:schemeClr val="tx1"/>
                </a:solidFill>
                <a:latin typeface="+mn-lt"/>
                <a:ea typeface="+mn-ea"/>
                <a:cs typeface="+mn-cs"/>
              </a:rPr>
              <a:t>До 5 лет - 2  человека /7% ( 2017г. - 4человека/13%  -  уменьшение по сравнению с предыдущим годом - 6 %  )</a:t>
            </a:r>
          </a:p>
          <a:p>
            <a:r>
              <a:rPr lang="ru-RU" sz="1200" kern="1200" dirty="0">
                <a:solidFill>
                  <a:schemeClr val="tx1"/>
                </a:solidFill>
                <a:latin typeface="+mn-lt"/>
                <a:ea typeface="+mn-ea"/>
                <a:cs typeface="+mn-cs"/>
              </a:rPr>
              <a:t>Свыше 30 лет- 3человека/ 10% ( 2017г. 3 человека /10% - показатель стабилен</a:t>
            </a:r>
          </a:p>
          <a:p>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Численность педагогических работников в общей численности педагогических работников в возрасте до 30 лет-  3 человека /10% ( 2017г.  4человек/13% ) показатель снизился  в сравнении с предыдущим годом на 3%)</a:t>
            </a:r>
          </a:p>
          <a:p>
            <a:r>
              <a:rPr lang="ru-RU" sz="1200" kern="1200" dirty="0">
                <a:solidFill>
                  <a:schemeClr val="tx1"/>
                </a:solidFill>
                <a:latin typeface="+mn-lt"/>
                <a:ea typeface="+mn-ea"/>
                <a:cs typeface="+mn-cs"/>
              </a:rPr>
              <a:t>Численность педагогических работников в общей численности педагогических работников в возрасте от 55 лет - 5 человек /17% (2017г. -5человек/16%) Показатель повысился  по сравнению с предыдущим годом - 1% ) </a:t>
            </a:r>
          </a:p>
          <a:p>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Одним из условий, обеспечивающих качество образовательного процесса при работе с детьми,  является повышение квалификации педагогов. Все педагоги регулярно повышают квалификацию. </a:t>
            </a:r>
          </a:p>
        </p:txBody>
      </p:sp>
      <p:sp>
        <p:nvSpPr>
          <p:cNvPr id="4" name="Номер слайда 3"/>
          <p:cNvSpPr>
            <a:spLocks noGrp="1"/>
          </p:cNvSpPr>
          <p:nvPr>
            <p:ph type="sldNum" sz="quarter" idx="10"/>
          </p:nvPr>
        </p:nvSpPr>
        <p:spPr/>
        <p:txBody>
          <a:bodyPr/>
          <a:lstStyle/>
          <a:p>
            <a:fld id="{617C8991-B260-459E-9162-D1EE49910B29}"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30</a:t>
            </a:fld>
            <a:endParaRPr lang="ru-RU"/>
          </a:p>
        </p:txBody>
      </p:sp>
    </p:spTree>
    <p:extLst>
      <p:ext uri="{BB962C8B-B14F-4D97-AF65-F5344CB8AC3E}">
        <p14:creationId xmlns:p14="http://schemas.microsoft.com/office/powerpoint/2010/main" val="433499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34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За 2018 год снизился средний показатель пропущенных дней при посещении дошкольной образовательной организации по болезни на одного воспитанника (с 14,9 дней (2017г.) до 11,7 дней (2018г.). Это свидетельствует об эффективности оздоровительных мероприятиях, проводимых в ДОУ и уменьшением количества инфекционных  заболеваний   в  2018г.</a:t>
            </a:r>
          </a:p>
          <a:p>
            <a:endParaRPr lang="ru-RU" dirty="0"/>
          </a:p>
        </p:txBody>
      </p:sp>
      <p:sp>
        <p:nvSpPr>
          <p:cNvPr id="4" name="Номер слайда 3"/>
          <p:cNvSpPr>
            <a:spLocks noGrp="1"/>
          </p:cNvSpPr>
          <p:nvPr>
            <p:ph type="sldNum" sz="quarter" idx="10"/>
          </p:nvPr>
        </p:nvSpPr>
        <p:spPr/>
        <p:txBody>
          <a:bodyPr/>
          <a:lstStyle/>
          <a:p>
            <a:fld id="{617C8991-B260-459E-9162-D1EE49910B2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7C8991-B260-459E-9162-D1EE49910B29}"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40F68DD-EF6D-4506-90C1-4ED7363619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0F68DD-EF6D-4506-90C1-4ED7363619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0F68DD-EF6D-4506-90C1-4ED7363619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2D9CFA69-C72B-4B03-A60F-83C196CD4CAE}" type="datetimeFigureOut">
              <a:rPr lang="ru-RU" smtClean="0"/>
              <a:pPr/>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40F68DD-EF6D-4506-90C1-4ED73636190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9CFA69-C72B-4B03-A60F-83C196CD4CAE}" type="datetimeFigureOut">
              <a:rPr lang="ru-RU" smtClean="0"/>
              <a:pPr/>
              <a:t>12.07.2021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0F68DD-EF6D-4506-90C1-4ED73636190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85728"/>
            <a:ext cx="7851648" cy="3929090"/>
          </a:xfrm>
        </p:spPr>
        <p:txBody>
          <a:bodyPr>
            <a:normAutofit fontScale="90000"/>
          </a:bodyPr>
          <a:lstStyle/>
          <a:p>
            <a:pPr algn="ctr"/>
            <a:r>
              <a:rPr lang="ru-RU" sz="5400" dirty="0"/>
              <a:t>Публичный отчет о деятельности </a:t>
            </a:r>
            <a:br>
              <a:rPr lang="ru-RU" sz="5400" dirty="0"/>
            </a:br>
            <a:r>
              <a:rPr lang="ru-RU" sz="5400" dirty="0"/>
              <a:t>МДОУ </a:t>
            </a:r>
            <a:br>
              <a:rPr lang="ru-RU" sz="5400" dirty="0"/>
            </a:br>
            <a:r>
              <a:rPr lang="ru-RU" sz="5400" dirty="0"/>
              <a:t>«Детский сад № 241» </a:t>
            </a:r>
            <a:br>
              <a:rPr lang="ru-RU" sz="5400" dirty="0"/>
            </a:br>
            <a:r>
              <a:rPr lang="ru-RU" sz="5400" dirty="0"/>
              <a:t>за 2020год</a:t>
            </a:r>
          </a:p>
        </p:txBody>
      </p:sp>
      <p:sp>
        <p:nvSpPr>
          <p:cNvPr id="3" name="Подзаголовок 2"/>
          <p:cNvSpPr>
            <a:spLocks noGrp="1"/>
          </p:cNvSpPr>
          <p:nvPr>
            <p:ph type="subTitle" idx="1"/>
          </p:nvPr>
        </p:nvSpPr>
        <p:spPr>
          <a:xfrm>
            <a:off x="533400" y="5286388"/>
            <a:ext cx="7854696" cy="1214446"/>
          </a:xfrm>
        </p:spPr>
        <p:txBody>
          <a:bodyPr/>
          <a:lstStyle/>
          <a:p>
            <a:pPr algn="ctr"/>
            <a:r>
              <a:rPr lang="ru-RU" dirty="0"/>
              <a:t>0 3июня,  2021г.</a:t>
            </a:r>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142844" y="4357694"/>
            <a:ext cx="2071670" cy="2315387"/>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7772400" cy="1000132"/>
          </a:xfrm>
        </p:spPr>
        <p:txBody>
          <a:bodyPr/>
          <a:lstStyle/>
          <a:p>
            <a:r>
              <a:rPr lang="ru-RU" dirty="0"/>
              <a:t>Кадровое обеспечение</a:t>
            </a:r>
          </a:p>
        </p:txBody>
      </p:sp>
      <p:sp>
        <p:nvSpPr>
          <p:cNvPr id="3" name="Текст 2"/>
          <p:cNvSpPr>
            <a:spLocks noGrp="1"/>
          </p:cNvSpPr>
          <p:nvPr>
            <p:ph type="body" idx="1"/>
          </p:nvPr>
        </p:nvSpPr>
        <p:spPr>
          <a:xfrm>
            <a:off x="214282" y="1142984"/>
            <a:ext cx="8929718" cy="5214974"/>
          </a:xfrm>
        </p:spPr>
        <p:txBody>
          <a:bodyPr numCol="2">
            <a:noAutofit/>
          </a:bodyPr>
          <a:lstStyle/>
          <a:p>
            <a:r>
              <a:rPr lang="ru-RU" sz="2800" b="1" dirty="0"/>
              <a:t>Численность персонала – </a:t>
            </a:r>
            <a:r>
              <a:rPr lang="ru-RU" sz="2800" b="1" dirty="0">
                <a:solidFill>
                  <a:schemeClr val="accent6">
                    <a:lumMod val="20000"/>
                    <a:lumOff val="80000"/>
                  </a:schemeClr>
                </a:solidFill>
              </a:rPr>
              <a:t>58 :</a:t>
            </a:r>
          </a:p>
          <a:p>
            <a:r>
              <a:rPr lang="ru-RU" sz="2800" dirty="0"/>
              <a:t>Заведующий – </a:t>
            </a:r>
            <a:r>
              <a:rPr lang="ru-RU" sz="2800" b="1" dirty="0"/>
              <a:t>1</a:t>
            </a:r>
            <a:endParaRPr lang="ru-RU" sz="2800" dirty="0"/>
          </a:p>
          <a:p>
            <a:r>
              <a:rPr lang="ru-RU" sz="2800" dirty="0"/>
              <a:t>Главный бухгалтер – 1</a:t>
            </a:r>
          </a:p>
          <a:p>
            <a:r>
              <a:rPr lang="ru-RU" sz="2800" dirty="0"/>
              <a:t>Зам . Заведующего</a:t>
            </a:r>
          </a:p>
          <a:p>
            <a:r>
              <a:rPr lang="ru-RU" sz="2800" dirty="0"/>
              <a:t> по АХЧ - 1</a:t>
            </a:r>
          </a:p>
          <a:p>
            <a:r>
              <a:rPr lang="ru-RU" sz="2800" dirty="0"/>
              <a:t>Старший воспитатель – 1</a:t>
            </a:r>
          </a:p>
          <a:p>
            <a:r>
              <a:rPr lang="ru-RU" sz="2800" dirty="0"/>
              <a:t>Музыкальный руководитель – 2</a:t>
            </a:r>
          </a:p>
          <a:p>
            <a:r>
              <a:rPr lang="ru-RU" sz="2800" dirty="0">
                <a:solidFill>
                  <a:srgbClr val="FF0000"/>
                </a:solidFill>
              </a:rPr>
              <a:t>Вакансия педагогов –  3 воспитателя</a:t>
            </a:r>
          </a:p>
          <a:p>
            <a:r>
              <a:rPr lang="ru-RU" sz="2800" dirty="0"/>
              <a:t>Инструктор по физкультуре – 1</a:t>
            </a:r>
          </a:p>
          <a:p>
            <a:r>
              <a:rPr lang="ru-RU" sz="2800" dirty="0"/>
              <a:t> Учитель-логопед – 2+1(</a:t>
            </a:r>
            <a:r>
              <a:rPr lang="ru-RU" sz="2800" dirty="0" err="1"/>
              <a:t>вс</a:t>
            </a:r>
            <a:r>
              <a:rPr lang="ru-RU" sz="2800" dirty="0"/>
              <a:t>)</a:t>
            </a:r>
          </a:p>
          <a:p>
            <a:r>
              <a:rPr lang="ru-RU" sz="2800" dirty="0"/>
              <a:t>Учитель-дефектолог – 1(</a:t>
            </a:r>
            <a:r>
              <a:rPr lang="ru-RU" sz="2800" dirty="0" err="1"/>
              <a:t>вс</a:t>
            </a:r>
            <a:r>
              <a:rPr lang="ru-RU" sz="2800" dirty="0"/>
              <a:t>)</a:t>
            </a:r>
          </a:p>
          <a:p>
            <a:r>
              <a:rPr lang="ru-RU" sz="2800" dirty="0"/>
              <a:t>Педагог-психолог – </a:t>
            </a:r>
            <a:r>
              <a:rPr lang="ru-RU" sz="2800" b="1" dirty="0"/>
              <a:t>1</a:t>
            </a:r>
          </a:p>
          <a:p>
            <a:r>
              <a:rPr lang="ru-RU" sz="2800" dirty="0"/>
              <a:t>Воспитатели – </a:t>
            </a:r>
            <a:r>
              <a:rPr lang="ru-RU" sz="2800" b="1" dirty="0"/>
              <a:t>21</a:t>
            </a:r>
          </a:p>
          <a:p>
            <a:r>
              <a:rPr lang="ru-RU" sz="2800" dirty="0">
                <a:solidFill>
                  <a:schemeClr val="accent6">
                    <a:lumMod val="20000"/>
                    <a:lumOff val="80000"/>
                  </a:schemeClr>
                </a:solidFill>
              </a:rPr>
              <a:t>Младшие воспитатели – </a:t>
            </a:r>
            <a:r>
              <a:rPr lang="ru-RU" sz="2800" b="1" dirty="0">
                <a:solidFill>
                  <a:schemeClr val="accent6">
                    <a:lumMod val="20000"/>
                    <a:lumOff val="80000"/>
                  </a:schemeClr>
                </a:solidFill>
              </a:rPr>
              <a:t>12</a:t>
            </a:r>
          </a:p>
          <a:p>
            <a:r>
              <a:rPr lang="ru-RU" sz="2800" dirty="0">
                <a:solidFill>
                  <a:schemeClr val="accent6">
                    <a:lumMod val="20000"/>
                    <a:lumOff val="80000"/>
                  </a:schemeClr>
                </a:solidFill>
              </a:rPr>
              <a:t>Обслуживающий персонал – </a:t>
            </a:r>
            <a:r>
              <a:rPr lang="ru-RU" sz="2800" b="1" dirty="0">
                <a:solidFill>
                  <a:schemeClr val="accent6">
                    <a:lumMod val="20000"/>
                    <a:lumOff val="80000"/>
                  </a:schemeClr>
                </a:solidFill>
              </a:rPr>
              <a:t>10</a:t>
            </a:r>
          </a:p>
          <a:p>
            <a:r>
              <a:rPr lang="ru-RU" sz="2800" dirty="0"/>
              <a:t>Медицинский персонал - </a:t>
            </a:r>
            <a:r>
              <a:rPr lang="ru-RU" sz="2800" b="1" dirty="0"/>
              <a:t>2</a:t>
            </a:r>
          </a:p>
          <a:p>
            <a:endParaRPr lang="ru-RU" sz="2800"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8007874" y="714368"/>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71480"/>
            <a:ext cx="8399366" cy="1500198"/>
          </a:xfrm>
        </p:spPr>
        <p:txBody>
          <a:bodyPr/>
          <a:lstStyle/>
          <a:p>
            <a:pPr algn="ctr"/>
            <a:r>
              <a:rPr lang="ru-RU" sz="4800" dirty="0"/>
              <a:t>Образовательный уровень педагогов:</a:t>
            </a:r>
          </a:p>
        </p:txBody>
      </p:sp>
      <p:sp>
        <p:nvSpPr>
          <p:cNvPr id="3" name="Текст 2"/>
          <p:cNvSpPr>
            <a:spLocks noGrp="1"/>
          </p:cNvSpPr>
          <p:nvPr>
            <p:ph type="body"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88384757"/>
              </p:ext>
            </p:extLst>
          </p:nvPr>
        </p:nvGraphicFramePr>
        <p:xfrm>
          <a:off x="285720" y="2071677"/>
          <a:ext cx="8429687" cy="3814169"/>
        </p:xfrm>
        <a:graphic>
          <a:graphicData uri="http://schemas.openxmlformats.org/drawingml/2006/table">
            <a:tbl>
              <a:tblPr firstRow="1" bandRow="1">
                <a:tableStyleId>{5C22544A-7EE6-4342-B048-85BDC9FD1C3A}</a:tableStyleId>
              </a:tblPr>
              <a:tblGrid>
                <a:gridCol w="1643074">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112393">
                  <a:extLst>
                    <a:ext uri="{9D8B030D-6E8A-4147-A177-3AD203B41FA5}">
                      <a16:colId xmlns:a16="http://schemas.microsoft.com/office/drawing/2014/main" val="20002"/>
                    </a:ext>
                  </a:extLst>
                </a:gridCol>
                <a:gridCol w="1204241">
                  <a:extLst>
                    <a:ext uri="{9D8B030D-6E8A-4147-A177-3AD203B41FA5}">
                      <a16:colId xmlns:a16="http://schemas.microsoft.com/office/drawing/2014/main" val="20003"/>
                    </a:ext>
                  </a:extLst>
                </a:gridCol>
                <a:gridCol w="1204241">
                  <a:extLst>
                    <a:ext uri="{9D8B030D-6E8A-4147-A177-3AD203B41FA5}">
                      <a16:colId xmlns:a16="http://schemas.microsoft.com/office/drawing/2014/main" val="20004"/>
                    </a:ext>
                  </a:extLst>
                </a:gridCol>
                <a:gridCol w="1204241">
                  <a:extLst>
                    <a:ext uri="{9D8B030D-6E8A-4147-A177-3AD203B41FA5}">
                      <a16:colId xmlns:a16="http://schemas.microsoft.com/office/drawing/2014/main" val="20005"/>
                    </a:ext>
                  </a:extLst>
                </a:gridCol>
                <a:gridCol w="1204241">
                  <a:extLst>
                    <a:ext uri="{9D8B030D-6E8A-4147-A177-3AD203B41FA5}">
                      <a16:colId xmlns:a16="http://schemas.microsoft.com/office/drawing/2014/main" val="20006"/>
                    </a:ext>
                  </a:extLst>
                </a:gridCol>
              </a:tblGrid>
              <a:tr h="866963">
                <a:tc>
                  <a:txBody>
                    <a:bodyPr/>
                    <a:lstStyle/>
                    <a:p>
                      <a:r>
                        <a:rPr lang="ru-RU" dirty="0"/>
                        <a:t>Должность</a:t>
                      </a:r>
                    </a:p>
                  </a:txBody>
                  <a:tcPr/>
                </a:tc>
                <a:tc>
                  <a:txBody>
                    <a:bodyPr/>
                    <a:lstStyle/>
                    <a:p>
                      <a:r>
                        <a:rPr lang="ru-RU" dirty="0"/>
                        <a:t>Всего:</a:t>
                      </a:r>
                    </a:p>
                  </a:txBody>
                  <a:tcPr/>
                </a:tc>
                <a:tc>
                  <a:txBody>
                    <a:bodyPr/>
                    <a:lstStyle/>
                    <a:p>
                      <a:r>
                        <a:rPr lang="ru-RU" dirty="0"/>
                        <a:t>Высшее </a:t>
                      </a:r>
                      <a:r>
                        <a:rPr lang="ru-RU" dirty="0" err="1"/>
                        <a:t>педаг</a:t>
                      </a:r>
                      <a:r>
                        <a:rPr lang="ru-RU" dirty="0"/>
                        <a:t>.</a:t>
                      </a:r>
                    </a:p>
                  </a:txBody>
                  <a:tcPr/>
                </a:tc>
                <a:tc>
                  <a:txBody>
                    <a:bodyPr/>
                    <a:lstStyle/>
                    <a:p>
                      <a:r>
                        <a:rPr lang="ru-RU" dirty="0"/>
                        <a:t>Высшее не </a:t>
                      </a:r>
                      <a:r>
                        <a:rPr lang="ru-RU" dirty="0" err="1"/>
                        <a:t>пед</a:t>
                      </a:r>
                      <a:r>
                        <a:rPr lang="ru-RU" dirty="0"/>
                        <a:t>.</a:t>
                      </a:r>
                    </a:p>
                  </a:txBody>
                  <a:tcPr/>
                </a:tc>
                <a:tc>
                  <a:txBody>
                    <a:bodyPr/>
                    <a:lstStyle/>
                    <a:p>
                      <a:r>
                        <a:rPr lang="ru-RU" dirty="0" err="1"/>
                        <a:t>Ср-пр</a:t>
                      </a:r>
                      <a:r>
                        <a:rPr lang="ru-RU" dirty="0"/>
                        <a:t>. </a:t>
                      </a:r>
                      <a:r>
                        <a:rPr lang="ru-RU" dirty="0" err="1"/>
                        <a:t>педаг</a:t>
                      </a:r>
                      <a:r>
                        <a:rPr lang="ru-RU" dirty="0"/>
                        <a:t>.</a:t>
                      </a:r>
                    </a:p>
                  </a:txBody>
                  <a:tcPr/>
                </a:tc>
                <a:tc>
                  <a:txBody>
                    <a:bodyPr/>
                    <a:lstStyle/>
                    <a:p>
                      <a:r>
                        <a:rPr lang="ru-RU" dirty="0"/>
                        <a:t>Ср.-пр. не </a:t>
                      </a:r>
                      <a:r>
                        <a:rPr lang="ru-RU" dirty="0" err="1"/>
                        <a:t>пед</a:t>
                      </a:r>
                      <a:endParaRPr lang="ru-RU" dirty="0"/>
                    </a:p>
                  </a:txBody>
                  <a:tcPr/>
                </a:tc>
                <a:tc>
                  <a:txBody>
                    <a:bodyPr/>
                    <a:lstStyle/>
                    <a:p>
                      <a:r>
                        <a:rPr lang="ru-RU" dirty="0"/>
                        <a:t>Среднее</a:t>
                      </a:r>
                      <a:r>
                        <a:rPr lang="ru-RU" baseline="0" dirty="0"/>
                        <a:t> общее</a:t>
                      </a:r>
                      <a:endParaRPr lang="ru-RU" dirty="0"/>
                    </a:p>
                  </a:txBody>
                  <a:tcPr/>
                </a:tc>
                <a:extLst>
                  <a:ext uri="{0D108BD9-81ED-4DB2-BD59-A6C34878D82A}">
                    <a16:rowId xmlns:a16="http://schemas.microsoft.com/office/drawing/2014/main" val="10000"/>
                  </a:ext>
                </a:extLst>
              </a:tr>
              <a:tr h="857256">
                <a:tc>
                  <a:txBody>
                    <a:bodyPr/>
                    <a:lstStyle/>
                    <a:p>
                      <a:r>
                        <a:rPr lang="ru-RU" dirty="0"/>
                        <a:t>Старший воспитатель</a:t>
                      </a:r>
                    </a:p>
                  </a:txBody>
                  <a:tcPr/>
                </a:tc>
                <a:tc>
                  <a:txBody>
                    <a:bodyPr/>
                    <a:lstStyle/>
                    <a:p>
                      <a:r>
                        <a:rPr lang="ru-RU" dirty="0"/>
                        <a:t>1</a:t>
                      </a:r>
                    </a:p>
                  </a:txBody>
                  <a:tcPr/>
                </a:tc>
                <a:tc>
                  <a:txBody>
                    <a:bodyPr/>
                    <a:lstStyle/>
                    <a:p>
                      <a:r>
                        <a:rPr lang="ru-RU" dirty="0"/>
                        <a:t>1</a:t>
                      </a:r>
                    </a:p>
                  </a:txBody>
                  <a:tcPr/>
                </a:tc>
                <a:tc>
                  <a:txBody>
                    <a:bodyPr/>
                    <a:lstStyle/>
                    <a:p>
                      <a:r>
                        <a:rPr lang="ru-RU" dirty="0"/>
                        <a:t>-</a:t>
                      </a:r>
                    </a:p>
                  </a:txBody>
                  <a:tcPr/>
                </a:tc>
                <a:tc>
                  <a:txBody>
                    <a:bodyPr/>
                    <a:lstStyle/>
                    <a:p>
                      <a:r>
                        <a:rPr lang="ru-RU" dirty="0"/>
                        <a:t>-</a:t>
                      </a:r>
                    </a:p>
                  </a:txBody>
                  <a:tcPr/>
                </a:tc>
                <a:tc>
                  <a:txBody>
                    <a:bodyPr/>
                    <a:lstStyle/>
                    <a:p>
                      <a:r>
                        <a:rPr lang="ru-RU" dirty="0"/>
                        <a:t>-</a:t>
                      </a:r>
                    </a:p>
                  </a:txBody>
                  <a:tcPr/>
                </a:tc>
                <a:tc>
                  <a:txBody>
                    <a:bodyPr/>
                    <a:lstStyle/>
                    <a:p>
                      <a:r>
                        <a:rPr lang="ru-RU" dirty="0"/>
                        <a:t>-</a:t>
                      </a:r>
                    </a:p>
                  </a:txBody>
                  <a:tcPr/>
                </a:tc>
                <a:extLst>
                  <a:ext uri="{0D108BD9-81ED-4DB2-BD59-A6C34878D82A}">
                    <a16:rowId xmlns:a16="http://schemas.microsoft.com/office/drawing/2014/main" val="10001"/>
                  </a:ext>
                </a:extLst>
              </a:tr>
              <a:tr h="642942">
                <a:tc>
                  <a:txBody>
                    <a:bodyPr/>
                    <a:lstStyle/>
                    <a:p>
                      <a:r>
                        <a:rPr lang="ru-RU" dirty="0"/>
                        <a:t>Воспитатели</a:t>
                      </a:r>
                    </a:p>
                  </a:txBody>
                  <a:tcPr/>
                </a:tc>
                <a:tc>
                  <a:txBody>
                    <a:bodyPr/>
                    <a:lstStyle/>
                    <a:p>
                      <a:r>
                        <a:rPr lang="ru-RU" dirty="0"/>
                        <a:t>21</a:t>
                      </a:r>
                    </a:p>
                  </a:txBody>
                  <a:tcPr/>
                </a:tc>
                <a:tc>
                  <a:txBody>
                    <a:bodyPr/>
                    <a:lstStyle/>
                    <a:p>
                      <a:r>
                        <a:rPr lang="ru-RU" dirty="0"/>
                        <a:t>14</a:t>
                      </a:r>
                    </a:p>
                  </a:txBody>
                  <a:tcPr/>
                </a:tc>
                <a:tc>
                  <a:txBody>
                    <a:bodyPr/>
                    <a:lstStyle/>
                    <a:p>
                      <a:r>
                        <a:rPr lang="ru-RU" dirty="0"/>
                        <a:t>-</a:t>
                      </a:r>
                    </a:p>
                  </a:txBody>
                  <a:tcPr/>
                </a:tc>
                <a:tc>
                  <a:txBody>
                    <a:bodyPr/>
                    <a:lstStyle/>
                    <a:p>
                      <a:r>
                        <a:rPr lang="ru-RU" dirty="0"/>
                        <a:t>7 </a:t>
                      </a:r>
                    </a:p>
                  </a:txBody>
                  <a:tcPr/>
                </a:tc>
                <a:tc>
                  <a:txBody>
                    <a:bodyPr/>
                    <a:lstStyle/>
                    <a:p>
                      <a:r>
                        <a:rPr lang="ru-RU" dirty="0"/>
                        <a:t>-</a:t>
                      </a:r>
                    </a:p>
                  </a:txBody>
                  <a:tcPr/>
                </a:tc>
                <a:tc>
                  <a:txBody>
                    <a:bodyPr/>
                    <a:lstStyle/>
                    <a:p>
                      <a:r>
                        <a:rPr lang="ru-RU" dirty="0"/>
                        <a:t>-</a:t>
                      </a:r>
                    </a:p>
                  </a:txBody>
                  <a:tcPr/>
                </a:tc>
                <a:extLst>
                  <a:ext uri="{0D108BD9-81ED-4DB2-BD59-A6C34878D82A}">
                    <a16:rowId xmlns:a16="http://schemas.microsoft.com/office/drawing/2014/main" val="10002"/>
                  </a:ext>
                </a:extLst>
              </a:tr>
              <a:tr h="785818">
                <a:tc>
                  <a:txBody>
                    <a:bodyPr/>
                    <a:lstStyle/>
                    <a:p>
                      <a:r>
                        <a:rPr lang="ru-RU" dirty="0"/>
                        <a:t>Специалисты</a:t>
                      </a:r>
                    </a:p>
                  </a:txBody>
                  <a:tcPr/>
                </a:tc>
                <a:tc>
                  <a:txBody>
                    <a:bodyPr/>
                    <a:lstStyle/>
                    <a:p>
                      <a:r>
                        <a:rPr lang="ru-RU" dirty="0"/>
                        <a:t>6</a:t>
                      </a:r>
                    </a:p>
                  </a:txBody>
                  <a:tcPr/>
                </a:tc>
                <a:tc>
                  <a:txBody>
                    <a:bodyPr/>
                    <a:lstStyle/>
                    <a:p>
                      <a:r>
                        <a:rPr lang="ru-RU" dirty="0"/>
                        <a:t>6</a:t>
                      </a:r>
                    </a:p>
                  </a:txBody>
                  <a:tcPr/>
                </a:tc>
                <a:tc>
                  <a:txBody>
                    <a:bodyPr/>
                    <a:lstStyle/>
                    <a:p>
                      <a:r>
                        <a:rPr lang="ru-RU" dirty="0"/>
                        <a:t>-</a:t>
                      </a:r>
                    </a:p>
                  </a:txBody>
                  <a:tcPr/>
                </a:tc>
                <a:tc>
                  <a:txBody>
                    <a:bodyPr/>
                    <a:lstStyle/>
                    <a:p>
                      <a:r>
                        <a:rPr lang="ru-RU" dirty="0"/>
                        <a:t>-</a:t>
                      </a:r>
                    </a:p>
                  </a:txBody>
                  <a:tcPr/>
                </a:tc>
                <a:tc>
                  <a:txBody>
                    <a:bodyPr/>
                    <a:lstStyle/>
                    <a:p>
                      <a:r>
                        <a:rPr lang="ru-RU" dirty="0"/>
                        <a:t>-</a:t>
                      </a:r>
                    </a:p>
                  </a:txBody>
                  <a:tcPr/>
                </a:tc>
                <a:tc>
                  <a:txBody>
                    <a:bodyPr/>
                    <a:lstStyle/>
                    <a:p>
                      <a:r>
                        <a:rPr lang="ru-RU" dirty="0"/>
                        <a:t>-</a:t>
                      </a:r>
                    </a:p>
                  </a:txBody>
                  <a:tcPr/>
                </a:tc>
                <a:extLst>
                  <a:ext uri="{0D108BD9-81ED-4DB2-BD59-A6C34878D82A}">
                    <a16:rowId xmlns:a16="http://schemas.microsoft.com/office/drawing/2014/main" val="10003"/>
                  </a:ext>
                </a:extLst>
              </a:tr>
              <a:tr h="661190">
                <a:tc>
                  <a:txBody>
                    <a:bodyPr/>
                    <a:lstStyle/>
                    <a:p>
                      <a:r>
                        <a:rPr lang="ru-RU" dirty="0"/>
                        <a:t>Всего </a:t>
                      </a:r>
                    </a:p>
                  </a:txBody>
                  <a:tcPr/>
                </a:tc>
                <a:tc>
                  <a:txBody>
                    <a:bodyPr/>
                    <a:lstStyle/>
                    <a:p>
                      <a:r>
                        <a:rPr lang="ru-RU" dirty="0"/>
                        <a:t>28</a:t>
                      </a:r>
                    </a:p>
                  </a:txBody>
                  <a:tcPr/>
                </a:tc>
                <a:tc>
                  <a:txBody>
                    <a:bodyPr/>
                    <a:lstStyle/>
                    <a:p>
                      <a:r>
                        <a:rPr lang="ru-RU" dirty="0"/>
                        <a:t>21</a:t>
                      </a:r>
                    </a:p>
                  </a:txBody>
                  <a:tcPr/>
                </a:tc>
                <a:tc>
                  <a:txBody>
                    <a:bodyPr/>
                    <a:lstStyle/>
                    <a:p>
                      <a:r>
                        <a:rPr lang="ru-RU" dirty="0"/>
                        <a:t>-</a:t>
                      </a:r>
                    </a:p>
                  </a:txBody>
                  <a:tcPr/>
                </a:tc>
                <a:tc>
                  <a:txBody>
                    <a:bodyPr/>
                    <a:lstStyle/>
                    <a:p>
                      <a:r>
                        <a:rPr lang="ru-RU" dirty="0"/>
                        <a:t>7</a:t>
                      </a:r>
                    </a:p>
                  </a:txBody>
                  <a:tcPr/>
                </a:tc>
                <a:tc>
                  <a:txBody>
                    <a:bodyPr/>
                    <a:lstStyle/>
                    <a:p>
                      <a:r>
                        <a:rPr lang="ru-RU" dirty="0"/>
                        <a:t>-</a:t>
                      </a:r>
                    </a:p>
                  </a:txBody>
                  <a:tcPr/>
                </a:tc>
                <a:tc>
                  <a:txBody>
                    <a:bodyPr/>
                    <a:lstStyle/>
                    <a:p>
                      <a:r>
                        <a:rPr lang="ru-RU" dirty="0"/>
                        <a:t>-</a:t>
                      </a:r>
                    </a:p>
                  </a:txBody>
                  <a:tcPr/>
                </a:tc>
                <a:extLst>
                  <a:ext uri="{0D108BD9-81ED-4DB2-BD59-A6C34878D82A}">
                    <a16:rowId xmlns:a16="http://schemas.microsoft.com/office/drawing/2014/main" val="10004"/>
                  </a:ext>
                </a:extLst>
              </a:tr>
            </a:tbl>
          </a:graphicData>
        </a:graphic>
      </p:graphicFrame>
      <p:pic>
        <p:nvPicPr>
          <p:cNvPr id="5" name="Picture 1" descr="C:\Users\Воспитатель\Desktop\i.jpg"/>
          <p:cNvPicPr>
            <a:picLocks noChangeAspect="1" noChangeArrowheads="1"/>
          </p:cNvPicPr>
          <p:nvPr/>
        </p:nvPicPr>
        <p:blipFill>
          <a:blip r:embed="rId3"/>
          <a:srcRect/>
          <a:stretch>
            <a:fillRect/>
          </a:stretch>
        </p:blipFill>
        <p:spPr bwMode="auto">
          <a:xfrm>
            <a:off x="0" y="0"/>
            <a:ext cx="1071538" cy="1197596"/>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017032" cy="1143008"/>
          </a:xfrm>
        </p:spPr>
        <p:txBody>
          <a:bodyPr/>
          <a:lstStyle/>
          <a:p>
            <a:pPr algn="ctr"/>
            <a:r>
              <a:rPr lang="ru-RU" sz="4400" dirty="0"/>
              <a:t>Квалификационный уровень педагогов</a:t>
            </a:r>
          </a:p>
        </p:txBody>
      </p:sp>
      <p:sp>
        <p:nvSpPr>
          <p:cNvPr id="3" name="Текст 2"/>
          <p:cNvSpPr>
            <a:spLocks noGrp="1"/>
          </p:cNvSpPr>
          <p:nvPr>
            <p:ph type="body" idx="1"/>
          </p:nvPr>
        </p:nvSpPr>
        <p:spPr>
          <a:xfrm>
            <a:off x="500034" y="2143116"/>
            <a:ext cx="8072494" cy="4071966"/>
          </a:xfrm>
        </p:spPr>
        <p:txBody>
          <a:bodyPr>
            <a:normAutofit/>
          </a:bodyPr>
          <a:lstStyle/>
          <a:p>
            <a:r>
              <a:rPr lang="ru-RU" dirty="0"/>
              <a:t> </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865652" y="0"/>
            <a:ext cx="1278348" cy="1428736"/>
          </a:xfrm>
          <a:prstGeom prst="rect">
            <a:avLst/>
          </a:prstGeom>
          <a:noFill/>
          <a:ln>
            <a:solidFill>
              <a:schemeClr val="accent1"/>
            </a:solidFill>
          </a:ln>
          <a:scene3d>
            <a:camera prst="orthographicFront"/>
            <a:lightRig rig="threePt" dir="t"/>
          </a:scene3d>
          <a:sp3d>
            <a:bevelT w="127000" h="127000" prst="angle"/>
            <a:bevelB w="25400" h="82550"/>
          </a:sp3d>
        </p:spPr>
      </p:pic>
      <p:graphicFrame>
        <p:nvGraphicFramePr>
          <p:cNvPr id="6" name="Диаграмма 5">
            <a:extLst>
              <a:ext uri="{FF2B5EF4-FFF2-40B4-BE49-F238E27FC236}">
                <a16:creationId xmlns:a16="http://schemas.microsoft.com/office/drawing/2014/main" id="{7FB6618D-6F4F-49C3-9FF2-4AEA217F3285}"/>
              </a:ext>
            </a:extLst>
          </p:cNvPr>
          <p:cNvGraphicFramePr>
            <a:graphicFrameLocks/>
          </p:cNvGraphicFramePr>
          <p:nvPr>
            <p:extLst>
              <p:ext uri="{D42A27DB-BD31-4B8C-83A1-F6EECF244321}">
                <p14:modId xmlns:p14="http://schemas.microsoft.com/office/powerpoint/2010/main" val="663198492"/>
              </p:ext>
            </p:extLst>
          </p:nvPr>
        </p:nvGraphicFramePr>
        <p:xfrm>
          <a:off x="299384" y="1857364"/>
          <a:ext cx="8344581" cy="45959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017032" cy="1143008"/>
          </a:xfrm>
        </p:spPr>
        <p:txBody>
          <a:bodyPr/>
          <a:lstStyle/>
          <a:p>
            <a:pPr algn="ctr"/>
            <a:r>
              <a:rPr lang="ru-RU" sz="4400" dirty="0"/>
              <a:t>Квалификационный уровень педагогов</a:t>
            </a:r>
          </a:p>
        </p:txBody>
      </p:sp>
      <p:sp>
        <p:nvSpPr>
          <p:cNvPr id="3" name="Текст 2"/>
          <p:cNvSpPr>
            <a:spLocks noGrp="1"/>
          </p:cNvSpPr>
          <p:nvPr>
            <p:ph type="body" idx="1"/>
          </p:nvPr>
        </p:nvSpPr>
        <p:spPr>
          <a:xfrm>
            <a:off x="500034" y="2143116"/>
            <a:ext cx="8072494" cy="4071966"/>
          </a:xfrm>
        </p:spPr>
        <p:txBody>
          <a:bodyPr>
            <a:normAutofit/>
          </a:bodyPr>
          <a:lstStyle/>
          <a:p>
            <a:r>
              <a:rPr lang="ru-RU" dirty="0"/>
              <a:t> </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865652" y="0"/>
            <a:ext cx="1278348" cy="1428736"/>
          </a:xfrm>
          <a:prstGeom prst="rect">
            <a:avLst/>
          </a:prstGeom>
          <a:noFill/>
          <a:ln>
            <a:solidFill>
              <a:schemeClr val="accent1"/>
            </a:solidFill>
          </a:ln>
          <a:scene3d>
            <a:camera prst="orthographicFront"/>
            <a:lightRig rig="threePt" dir="t"/>
          </a:scene3d>
          <a:sp3d>
            <a:bevelT w="127000" h="127000" prst="angle"/>
            <a:bevelB w="25400" h="82550"/>
          </a:sp3d>
        </p:spPr>
      </p:pic>
      <p:graphicFrame>
        <p:nvGraphicFramePr>
          <p:cNvPr id="8" name="Диаграмма 7">
            <a:extLst>
              <a:ext uri="{FF2B5EF4-FFF2-40B4-BE49-F238E27FC236}">
                <a16:creationId xmlns:a16="http://schemas.microsoft.com/office/drawing/2014/main" id="{A91D0689-0420-4196-923A-7144369EC828}"/>
              </a:ext>
            </a:extLst>
          </p:cNvPr>
          <p:cNvGraphicFramePr>
            <a:graphicFrameLocks/>
          </p:cNvGraphicFramePr>
          <p:nvPr>
            <p:extLst>
              <p:ext uri="{D42A27DB-BD31-4B8C-83A1-F6EECF244321}">
                <p14:modId xmlns:p14="http://schemas.microsoft.com/office/powerpoint/2010/main" val="3205452678"/>
              </p:ext>
            </p:extLst>
          </p:nvPr>
        </p:nvGraphicFramePr>
        <p:xfrm>
          <a:off x="4932043" y="2143092"/>
          <a:ext cx="4104454" cy="400055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2B7F776-24BA-468E-8F07-463DF3EB20D3}"/>
              </a:ext>
            </a:extLst>
          </p:cNvPr>
          <p:cNvSpPr txBox="1"/>
          <p:nvPr/>
        </p:nvSpPr>
        <p:spPr>
          <a:xfrm>
            <a:off x="285720" y="1857364"/>
            <a:ext cx="4430296" cy="4033027"/>
          </a:xfrm>
          <a:prstGeom prst="rect">
            <a:avLst/>
          </a:prstGeom>
          <a:noFill/>
        </p:spPr>
        <p:txBody>
          <a:bodyPr wrap="square">
            <a:spAutoFit/>
          </a:bodyPr>
          <a:lstStyle/>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 2020-2021 учебный год была запланирована аттестация на квалификационные категории 9 педагогов: 2 педагога – подтверждение 1 квалификационной категории, 2 педагога – подтверждение высшей квалификационной категории, 3 педагога  - 1 квалификационная категория вновь, 2 педагога – высшая квалификационная категория вновь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Итог прохождения аттестации педагогических работников за 2020-2021 учебный год составил 100%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5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7772400" cy="1143008"/>
          </a:xfrm>
        </p:spPr>
        <p:txBody>
          <a:bodyPr/>
          <a:lstStyle/>
          <a:p>
            <a:r>
              <a:rPr lang="ru-RU" dirty="0"/>
              <a:t>Педагогический стаж </a:t>
            </a:r>
          </a:p>
        </p:txBody>
      </p:sp>
      <p:sp>
        <p:nvSpPr>
          <p:cNvPr id="3" name="Текст 2"/>
          <p:cNvSpPr>
            <a:spLocks noGrp="1"/>
          </p:cNvSpPr>
          <p:nvPr>
            <p:ph type="body" idx="1"/>
          </p:nvPr>
        </p:nvSpPr>
        <p:spPr/>
        <p:txBody>
          <a:bodyPr>
            <a:normAutofit/>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573319"/>
              </p:ext>
            </p:extLst>
          </p:nvPr>
        </p:nvGraphicFramePr>
        <p:xfrm>
          <a:off x="785787" y="1785926"/>
          <a:ext cx="7715304" cy="4254983"/>
        </p:xfrm>
        <a:graphic>
          <a:graphicData uri="http://schemas.openxmlformats.org/drawingml/2006/table">
            <a:tbl>
              <a:tblPr firstRow="1" bandRow="1">
                <a:tableStyleId>{5C22544A-7EE6-4342-B048-85BDC9FD1C3A}</a:tableStyleId>
              </a:tblPr>
              <a:tblGrid>
                <a:gridCol w="2571768">
                  <a:extLst>
                    <a:ext uri="{9D8B030D-6E8A-4147-A177-3AD203B41FA5}">
                      <a16:colId xmlns:a16="http://schemas.microsoft.com/office/drawing/2014/main" val="20000"/>
                    </a:ext>
                  </a:extLst>
                </a:gridCol>
                <a:gridCol w="2571768">
                  <a:extLst>
                    <a:ext uri="{9D8B030D-6E8A-4147-A177-3AD203B41FA5}">
                      <a16:colId xmlns:a16="http://schemas.microsoft.com/office/drawing/2014/main" val="20001"/>
                    </a:ext>
                  </a:extLst>
                </a:gridCol>
                <a:gridCol w="2571768">
                  <a:extLst>
                    <a:ext uri="{9D8B030D-6E8A-4147-A177-3AD203B41FA5}">
                      <a16:colId xmlns:a16="http://schemas.microsoft.com/office/drawing/2014/main" val="20002"/>
                    </a:ext>
                  </a:extLst>
                </a:gridCol>
              </a:tblGrid>
              <a:tr h="1169534">
                <a:tc>
                  <a:txBody>
                    <a:bodyPr/>
                    <a:lstStyle/>
                    <a:p>
                      <a:r>
                        <a:rPr lang="ru-RU" sz="3200" dirty="0"/>
                        <a:t>Всего педагогов </a:t>
                      </a:r>
                    </a:p>
                  </a:txBody>
                  <a:tcPr/>
                </a:tc>
                <a:tc>
                  <a:txBody>
                    <a:bodyPr/>
                    <a:lstStyle/>
                    <a:p>
                      <a:r>
                        <a:rPr lang="ru-RU" sz="3200" dirty="0"/>
                        <a:t>28</a:t>
                      </a:r>
                    </a:p>
                  </a:txBody>
                  <a:tcPr/>
                </a:tc>
                <a:tc>
                  <a:txBody>
                    <a:bodyPr/>
                    <a:lstStyle/>
                    <a:p>
                      <a:r>
                        <a:rPr lang="ru-RU" sz="3200" dirty="0"/>
                        <a:t>100%</a:t>
                      </a:r>
                    </a:p>
                  </a:txBody>
                  <a:tcPr/>
                </a:tc>
                <a:extLst>
                  <a:ext uri="{0D108BD9-81ED-4DB2-BD59-A6C34878D82A}">
                    <a16:rowId xmlns:a16="http://schemas.microsoft.com/office/drawing/2014/main" val="10000"/>
                  </a:ext>
                </a:extLst>
              </a:tr>
              <a:tr h="761572">
                <a:tc>
                  <a:txBody>
                    <a:bodyPr/>
                    <a:lstStyle/>
                    <a:p>
                      <a:r>
                        <a:rPr lang="ru-RU" sz="3200" dirty="0"/>
                        <a:t>Стаж до 5 лет</a:t>
                      </a:r>
                    </a:p>
                  </a:txBody>
                  <a:tcPr/>
                </a:tc>
                <a:tc>
                  <a:txBody>
                    <a:bodyPr/>
                    <a:lstStyle/>
                    <a:p>
                      <a:r>
                        <a:rPr lang="ru-RU" sz="3200" dirty="0"/>
                        <a:t>3</a:t>
                      </a:r>
                    </a:p>
                  </a:txBody>
                  <a:tcPr/>
                </a:tc>
                <a:tc>
                  <a:txBody>
                    <a:bodyPr/>
                    <a:lstStyle/>
                    <a:p>
                      <a:r>
                        <a:rPr lang="ru-RU" sz="3200" dirty="0"/>
                        <a:t>10%</a:t>
                      </a:r>
                    </a:p>
                  </a:txBody>
                  <a:tcPr/>
                </a:tc>
                <a:extLst>
                  <a:ext uri="{0D108BD9-81ED-4DB2-BD59-A6C34878D82A}">
                    <a16:rowId xmlns:a16="http://schemas.microsoft.com/office/drawing/2014/main" val="10001"/>
                  </a:ext>
                </a:extLst>
              </a:tr>
              <a:tr h="2018649">
                <a:tc>
                  <a:txBody>
                    <a:bodyPr/>
                    <a:lstStyle/>
                    <a:p>
                      <a:r>
                        <a:rPr lang="ru-RU" sz="3200" dirty="0"/>
                        <a:t>Стаж свыше 30 лет</a:t>
                      </a:r>
                    </a:p>
                  </a:txBody>
                  <a:tcPr/>
                </a:tc>
                <a:tc>
                  <a:txBody>
                    <a:bodyPr/>
                    <a:lstStyle/>
                    <a:p>
                      <a:r>
                        <a:rPr lang="ru-RU" sz="3200" dirty="0"/>
                        <a:t>3</a:t>
                      </a:r>
                    </a:p>
                  </a:txBody>
                  <a:tcPr/>
                </a:tc>
                <a:tc>
                  <a:txBody>
                    <a:bodyPr/>
                    <a:lstStyle/>
                    <a:p>
                      <a:r>
                        <a:rPr lang="ru-RU" sz="3200" dirty="0"/>
                        <a:t>10%</a:t>
                      </a:r>
                    </a:p>
                  </a:txBody>
                  <a:tcPr/>
                </a:tc>
                <a:extLst>
                  <a:ext uri="{0D108BD9-81ED-4DB2-BD59-A6C34878D82A}">
                    <a16:rowId xmlns:a16="http://schemas.microsoft.com/office/drawing/2014/main" val="10002"/>
                  </a:ext>
                </a:extLst>
              </a:tr>
            </a:tbl>
          </a:graphicData>
        </a:graphic>
      </p:graphicFrame>
      <p:sp>
        <p:nvSpPr>
          <p:cNvPr id="5" name="Стрелка вверх 4"/>
          <p:cNvSpPr/>
          <p:nvPr/>
        </p:nvSpPr>
        <p:spPr>
          <a:xfrm>
            <a:off x="7358082" y="3140968"/>
            <a:ext cx="357190" cy="4806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1" descr="C:\Users\Воспитатель\Desktop\i.jpg">
            <a:extLst>
              <a:ext uri="{FF2B5EF4-FFF2-40B4-BE49-F238E27FC236}">
                <a16:creationId xmlns:a16="http://schemas.microsoft.com/office/drawing/2014/main" id="{643F9751-55DD-48C6-B1F3-10DB92E21BFB}"/>
              </a:ext>
            </a:extLst>
          </p:cNvPr>
          <p:cNvPicPr>
            <a:picLocks noChangeAspect="1" noChangeArrowheads="1"/>
          </p:cNvPicPr>
          <p:nvPr/>
        </p:nvPicPr>
        <p:blipFill>
          <a:blip r:embed="rId3"/>
          <a:srcRect/>
          <a:stretch>
            <a:fillRect/>
          </a:stretch>
        </p:blipFill>
        <p:spPr bwMode="auto">
          <a:xfrm>
            <a:off x="8102311" y="4978"/>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8399366" cy="1500198"/>
          </a:xfrm>
        </p:spPr>
        <p:txBody>
          <a:bodyPr/>
          <a:lstStyle/>
          <a:p>
            <a:pPr algn="ctr"/>
            <a:r>
              <a:rPr lang="ru-RU" dirty="0"/>
              <a:t>Возрастной ценз педагогов </a:t>
            </a:r>
          </a:p>
        </p:txBody>
      </p:sp>
      <p:sp>
        <p:nvSpPr>
          <p:cNvPr id="3" name="Текст 2"/>
          <p:cNvSpPr>
            <a:spLocks noGrp="1"/>
          </p:cNvSpPr>
          <p:nvPr>
            <p:ph type="body" idx="1"/>
          </p:nvPr>
        </p:nvSpPr>
        <p:spPr/>
        <p:txBody>
          <a:bodyPr>
            <a:normAutofit/>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06453847"/>
              </p:ext>
            </p:extLst>
          </p:nvPr>
        </p:nvGraphicFramePr>
        <p:xfrm>
          <a:off x="785787" y="1785927"/>
          <a:ext cx="7715304" cy="4186424"/>
        </p:xfrm>
        <a:graphic>
          <a:graphicData uri="http://schemas.openxmlformats.org/drawingml/2006/table">
            <a:tbl>
              <a:tblPr firstRow="1" bandRow="1">
                <a:tableStyleId>{5C22544A-7EE6-4342-B048-85BDC9FD1C3A}</a:tableStyleId>
              </a:tblPr>
              <a:tblGrid>
                <a:gridCol w="2571768">
                  <a:extLst>
                    <a:ext uri="{9D8B030D-6E8A-4147-A177-3AD203B41FA5}">
                      <a16:colId xmlns:a16="http://schemas.microsoft.com/office/drawing/2014/main" val="20000"/>
                    </a:ext>
                  </a:extLst>
                </a:gridCol>
                <a:gridCol w="2571768">
                  <a:extLst>
                    <a:ext uri="{9D8B030D-6E8A-4147-A177-3AD203B41FA5}">
                      <a16:colId xmlns:a16="http://schemas.microsoft.com/office/drawing/2014/main" val="20001"/>
                    </a:ext>
                  </a:extLst>
                </a:gridCol>
                <a:gridCol w="2571768">
                  <a:extLst>
                    <a:ext uri="{9D8B030D-6E8A-4147-A177-3AD203B41FA5}">
                      <a16:colId xmlns:a16="http://schemas.microsoft.com/office/drawing/2014/main" val="20002"/>
                    </a:ext>
                  </a:extLst>
                </a:gridCol>
              </a:tblGrid>
              <a:tr h="1023780">
                <a:tc>
                  <a:txBody>
                    <a:bodyPr/>
                    <a:lstStyle/>
                    <a:p>
                      <a:pPr algn="ctr"/>
                      <a:r>
                        <a:rPr lang="ru-RU" sz="3200" dirty="0"/>
                        <a:t>Всего педагогов </a:t>
                      </a:r>
                    </a:p>
                  </a:txBody>
                  <a:tcPr/>
                </a:tc>
                <a:tc>
                  <a:txBody>
                    <a:bodyPr/>
                    <a:lstStyle/>
                    <a:p>
                      <a:pPr algn="ctr"/>
                      <a:r>
                        <a:rPr lang="ru-RU" sz="3200" dirty="0"/>
                        <a:t>28</a:t>
                      </a:r>
                    </a:p>
                  </a:txBody>
                  <a:tcPr/>
                </a:tc>
                <a:tc>
                  <a:txBody>
                    <a:bodyPr/>
                    <a:lstStyle/>
                    <a:p>
                      <a:pPr algn="ctr"/>
                      <a:r>
                        <a:rPr lang="ru-RU" sz="3200" dirty="0"/>
                        <a:t>100%</a:t>
                      </a:r>
                    </a:p>
                  </a:txBody>
                  <a:tcPr/>
                </a:tc>
                <a:extLst>
                  <a:ext uri="{0D108BD9-81ED-4DB2-BD59-A6C34878D82A}">
                    <a16:rowId xmlns:a16="http://schemas.microsoft.com/office/drawing/2014/main" val="10000"/>
                  </a:ext>
                </a:extLst>
              </a:tr>
              <a:tr h="1352550">
                <a:tc>
                  <a:txBody>
                    <a:bodyPr/>
                    <a:lstStyle/>
                    <a:p>
                      <a:pPr algn="ctr"/>
                      <a:r>
                        <a:rPr lang="ru-RU" sz="3200" dirty="0"/>
                        <a:t>Возраст</a:t>
                      </a:r>
                      <a:r>
                        <a:rPr lang="ru-RU" sz="3200" baseline="0" dirty="0"/>
                        <a:t> до 30 лет</a:t>
                      </a:r>
                      <a:endParaRPr lang="ru-RU" sz="3200" dirty="0"/>
                    </a:p>
                  </a:txBody>
                  <a:tcPr/>
                </a:tc>
                <a:tc>
                  <a:txBody>
                    <a:bodyPr/>
                    <a:lstStyle/>
                    <a:p>
                      <a:pPr algn="ctr"/>
                      <a:endParaRPr lang="ru-RU" sz="3200" dirty="0"/>
                    </a:p>
                    <a:p>
                      <a:pPr algn="ctr"/>
                      <a:r>
                        <a:rPr lang="ru-RU" sz="3200" dirty="0"/>
                        <a:t>3</a:t>
                      </a:r>
                    </a:p>
                  </a:txBody>
                  <a:tcPr/>
                </a:tc>
                <a:tc>
                  <a:txBody>
                    <a:bodyPr/>
                    <a:lstStyle/>
                    <a:p>
                      <a:pPr algn="ctr"/>
                      <a:endParaRPr lang="ru-RU" sz="3200" dirty="0"/>
                    </a:p>
                    <a:p>
                      <a:pPr algn="ctr"/>
                      <a:r>
                        <a:rPr lang="ru-RU" sz="3200" dirty="0"/>
                        <a:t>10%</a:t>
                      </a:r>
                    </a:p>
                  </a:txBody>
                  <a:tcPr/>
                </a:tc>
                <a:extLst>
                  <a:ext uri="{0D108BD9-81ED-4DB2-BD59-A6C34878D82A}">
                    <a16:rowId xmlns:a16="http://schemas.microsoft.com/office/drawing/2014/main" val="10001"/>
                  </a:ext>
                </a:extLst>
              </a:tr>
              <a:tr h="1767074">
                <a:tc>
                  <a:txBody>
                    <a:bodyPr/>
                    <a:lstStyle/>
                    <a:p>
                      <a:pPr algn="ctr"/>
                      <a:r>
                        <a:rPr lang="ru-RU" sz="3200" dirty="0"/>
                        <a:t>Возраст</a:t>
                      </a:r>
                      <a:r>
                        <a:rPr lang="ru-RU" sz="3200" baseline="0" dirty="0"/>
                        <a:t> свыше 55 лет</a:t>
                      </a:r>
                      <a:endParaRPr lang="ru-RU" sz="3200" dirty="0"/>
                    </a:p>
                  </a:txBody>
                  <a:tcPr/>
                </a:tc>
                <a:tc>
                  <a:txBody>
                    <a:bodyPr/>
                    <a:lstStyle/>
                    <a:p>
                      <a:pPr algn="ctr"/>
                      <a:endParaRPr lang="ru-RU" sz="3200" dirty="0"/>
                    </a:p>
                    <a:p>
                      <a:pPr algn="ctr"/>
                      <a:r>
                        <a:rPr lang="ru-RU" sz="3200" dirty="0"/>
                        <a:t>6</a:t>
                      </a:r>
                    </a:p>
                  </a:txBody>
                  <a:tcPr/>
                </a:tc>
                <a:tc>
                  <a:txBody>
                    <a:bodyPr/>
                    <a:lstStyle/>
                    <a:p>
                      <a:pPr algn="ctr"/>
                      <a:endParaRPr lang="ru-RU" sz="3200" dirty="0"/>
                    </a:p>
                    <a:p>
                      <a:pPr algn="ctr"/>
                      <a:r>
                        <a:rPr lang="ru-RU" sz="3200" dirty="0"/>
                        <a:t>20,7%</a:t>
                      </a:r>
                    </a:p>
                  </a:txBody>
                  <a:tcPr/>
                </a:tc>
                <a:extLst>
                  <a:ext uri="{0D108BD9-81ED-4DB2-BD59-A6C34878D82A}">
                    <a16:rowId xmlns:a16="http://schemas.microsoft.com/office/drawing/2014/main" val="10002"/>
                  </a:ext>
                </a:extLst>
              </a:tr>
            </a:tbl>
          </a:graphicData>
        </a:graphic>
      </p:graphicFrame>
      <p:sp>
        <p:nvSpPr>
          <p:cNvPr id="5" name="Стрелка вверх 4"/>
          <p:cNvSpPr/>
          <p:nvPr/>
        </p:nvSpPr>
        <p:spPr>
          <a:xfrm rot="10800000">
            <a:off x="7786710" y="3357562"/>
            <a:ext cx="357190" cy="4783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верх 5"/>
          <p:cNvSpPr/>
          <p:nvPr/>
        </p:nvSpPr>
        <p:spPr>
          <a:xfrm>
            <a:off x="7858148" y="4786322"/>
            <a:ext cx="357190" cy="4783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1" descr="C:\Users\Воспитатель\Desktop\i.jpg">
            <a:extLst>
              <a:ext uri="{FF2B5EF4-FFF2-40B4-BE49-F238E27FC236}">
                <a16:creationId xmlns:a16="http://schemas.microsoft.com/office/drawing/2014/main" id="{5A98C66E-9AF9-4BCB-BD95-D971D4E62DB1}"/>
              </a:ext>
            </a:extLst>
          </p:cNvPr>
          <p:cNvPicPr>
            <a:picLocks noChangeAspect="1" noChangeArrowheads="1"/>
          </p:cNvPicPr>
          <p:nvPr/>
        </p:nvPicPr>
        <p:blipFill>
          <a:blip r:embed="rId3"/>
          <a:srcRect/>
          <a:stretch>
            <a:fillRect/>
          </a:stretch>
        </p:blipFill>
        <p:spPr bwMode="auto">
          <a:xfrm>
            <a:off x="19015" y="44624"/>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357166"/>
            <a:ext cx="8613648" cy="1571636"/>
          </a:xfrm>
        </p:spPr>
        <p:txBody>
          <a:bodyPr/>
          <a:lstStyle/>
          <a:p>
            <a:pPr algn="ctr"/>
            <a:r>
              <a:rPr lang="ru-RU" dirty="0"/>
              <a:t>Повышение квалификации педагогов</a:t>
            </a:r>
          </a:p>
        </p:txBody>
      </p:sp>
      <p:sp>
        <p:nvSpPr>
          <p:cNvPr id="3" name="Текст 2"/>
          <p:cNvSpPr>
            <a:spLocks noGrp="1"/>
          </p:cNvSpPr>
          <p:nvPr>
            <p:ph type="body" idx="1"/>
          </p:nvPr>
        </p:nvSpPr>
        <p:spPr>
          <a:xfrm>
            <a:off x="530352" y="1928802"/>
            <a:ext cx="4689720" cy="4164494"/>
          </a:xfrm>
        </p:spPr>
        <p:txBody>
          <a:bodyPr>
            <a:normAutofit/>
          </a:bodyPr>
          <a:lstStyle/>
          <a:p>
            <a:r>
              <a:rPr lang="ru-RU" dirty="0"/>
              <a:t>В 2020-2021 учебном  году  курсы  повышения квалификации прошли  3 педагога  (11%)  - Соколова Ю.Б., Соколова Е.В., Новикова А.А.</a:t>
            </a:r>
          </a:p>
          <a:p>
            <a:endParaRPr lang="ru-RU" dirty="0"/>
          </a:p>
        </p:txBody>
      </p:sp>
      <p:pic>
        <p:nvPicPr>
          <p:cNvPr id="54275" name="Picture 3" descr="C:\Users\Воспитатель\Desktop\IMG_1490.JPG"/>
          <p:cNvPicPr>
            <a:picLocks noChangeAspect="1" noChangeArrowheads="1"/>
          </p:cNvPicPr>
          <p:nvPr/>
        </p:nvPicPr>
        <p:blipFill>
          <a:blip r:embed="rId3"/>
          <a:srcRect/>
          <a:stretch>
            <a:fillRect/>
          </a:stretch>
        </p:blipFill>
        <p:spPr bwMode="auto">
          <a:xfrm>
            <a:off x="3419872" y="3673947"/>
            <a:ext cx="4775438" cy="2997437"/>
          </a:xfrm>
          <a:prstGeom prst="rect">
            <a:avLst/>
          </a:prstGeom>
          <a:noFill/>
        </p:spPr>
      </p:pic>
      <p:pic>
        <p:nvPicPr>
          <p:cNvPr id="5" name="Picture 1" descr="C:\Users\Воспитатель\Desktop\i.jpg">
            <a:extLst>
              <a:ext uri="{FF2B5EF4-FFF2-40B4-BE49-F238E27FC236}">
                <a16:creationId xmlns:a16="http://schemas.microsoft.com/office/drawing/2014/main" id="{C11C2F48-90F4-4782-BC83-99AD9690B997}"/>
              </a:ext>
            </a:extLst>
          </p:cNvPr>
          <p:cNvPicPr>
            <a:picLocks noChangeAspect="1" noChangeArrowheads="1"/>
          </p:cNvPicPr>
          <p:nvPr/>
        </p:nvPicPr>
        <p:blipFill>
          <a:blip r:embed="rId4"/>
          <a:srcRect/>
          <a:stretch>
            <a:fillRect/>
          </a:stretch>
        </p:blipFill>
        <p:spPr bwMode="auto">
          <a:xfrm>
            <a:off x="19015" y="5715016"/>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15436" cy="1143008"/>
          </a:xfrm>
        </p:spPr>
        <p:txBody>
          <a:bodyPr/>
          <a:lstStyle/>
          <a:p>
            <a:pPr algn="ctr"/>
            <a:r>
              <a:rPr lang="ru-RU" sz="4800" dirty="0"/>
              <a:t>Образовательная деятельность</a:t>
            </a:r>
          </a:p>
        </p:txBody>
      </p:sp>
      <p:sp>
        <p:nvSpPr>
          <p:cNvPr id="3" name="Текст 2"/>
          <p:cNvSpPr>
            <a:spLocks noGrp="1"/>
          </p:cNvSpPr>
          <p:nvPr>
            <p:ph type="body" idx="1"/>
          </p:nvPr>
        </p:nvSpPr>
        <p:spPr>
          <a:xfrm>
            <a:off x="530352" y="1785926"/>
            <a:ext cx="7772400" cy="5072074"/>
          </a:xfrm>
        </p:spPr>
        <p:txBody>
          <a:bodyPr>
            <a:normAutofit/>
          </a:bodyPr>
          <a:lstStyle/>
          <a:p>
            <a:pPr algn="ctr"/>
            <a:r>
              <a:rPr lang="ru-RU" sz="2400" dirty="0"/>
              <a:t>	</a:t>
            </a:r>
            <a:r>
              <a:rPr lang="ru-RU" sz="2800" dirty="0"/>
              <a:t>МДОУ  «Детский сад  № 241» работает  по  основной образовательной  программе  ДОУ, составленной на основе ФГОС и адаптированной основной образовательной программе</a:t>
            </a:r>
          </a:p>
          <a:p>
            <a:endParaRPr lang="ru-RU" sz="2800" dirty="0"/>
          </a:p>
          <a:p>
            <a:endParaRPr lang="ru-RU" sz="2400" dirty="0"/>
          </a:p>
        </p:txBody>
      </p:sp>
      <p:pic>
        <p:nvPicPr>
          <p:cNvPr id="4" name="Picture 9"/>
          <p:cNvPicPr>
            <a:picLocks noChangeAspect="1" noChangeArrowheads="1"/>
          </p:cNvPicPr>
          <p:nvPr/>
        </p:nvPicPr>
        <p:blipFill>
          <a:blip r:embed="rId3" cstate="print"/>
          <a:srcRect/>
          <a:stretch>
            <a:fillRect/>
          </a:stretch>
        </p:blipFill>
        <p:spPr bwMode="auto">
          <a:xfrm>
            <a:off x="7107549" y="4143380"/>
            <a:ext cx="2036451" cy="2714620"/>
          </a:xfrm>
          <a:prstGeom prst="rect">
            <a:avLst/>
          </a:prstGeom>
          <a:noFill/>
          <a:ln w="9525">
            <a:noFill/>
            <a:miter lim="800000"/>
            <a:headEnd/>
            <a:tailEnd/>
          </a:ln>
        </p:spPr>
      </p:pic>
      <p:pic>
        <p:nvPicPr>
          <p:cNvPr id="5" name="Picture 2" descr="C:\Users\Воспитатель\Desktop\getImage.jpg"/>
          <p:cNvPicPr>
            <a:picLocks noChangeAspect="1" noChangeArrowheads="1"/>
          </p:cNvPicPr>
          <p:nvPr/>
        </p:nvPicPr>
        <p:blipFill>
          <a:blip r:embed="rId4"/>
          <a:srcRect/>
          <a:stretch>
            <a:fillRect/>
          </a:stretch>
        </p:blipFill>
        <p:spPr bwMode="auto">
          <a:xfrm>
            <a:off x="971600" y="4869160"/>
            <a:ext cx="6947696" cy="1703112"/>
          </a:xfrm>
          <a:prstGeom prst="rect">
            <a:avLst/>
          </a:prstGeom>
          <a:noFill/>
        </p:spPr>
      </p:pic>
      <p:pic>
        <p:nvPicPr>
          <p:cNvPr id="6" name="Picture 1" descr="C:\Users\Воспитатель\Desktop\i.jpg">
            <a:extLst>
              <a:ext uri="{FF2B5EF4-FFF2-40B4-BE49-F238E27FC236}">
                <a16:creationId xmlns:a16="http://schemas.microsoft.com/office/drawing/2014/main" id="{E986D0D4-3F7E-4176-AFAF-1F04AA432CAC}"/>
              </a:ext>
            </a:extLst>
          </p:cNvPr>
          <p:cNvPicPr>
            <a:picLocks noChangeAspect="1" noChangeArrowheads="1"/>
          </p:cNvPicPr>
          <p:nvPr/>
        </p:nvPicPr>
        <p:blipFill>
          <a:blip r:embed="rId5"/>
          <a:srcRect/>
          <a:stretch>
            <a:fillRect/>
          </a:stretch>
        </p:blipFill>
        <p:spPr bwMode="auto">
          <a:xfrm>
            <a:off x="8138386" y="46154"/>
            <a:ext cx="950666" cy="1062505"/>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785794"/>
            <a:ext cx="7772400" cy="1428760"/>
          </a:xfrm>
        </p:spPr>
        <p:txBody>
          <a:bodyPr/>
          <a:lstStyle/>
          <a:p>
            <a:pPr algn="ct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sz="4400" dirty="0"/>
              <a:t>Цель  ДОУ</a:t>
            </a:r>
            <a:br>
              <a:rPr lang="ru-RU" dirty="0"/>
            </a:br>
            <a:endParaRPr lang="ru-RU" dirty="0"/>
          </a:p>
        </p:txBody>
      </p:sp>
      <p:sp>
        <p:nvSpPr>
          <p:cNvPr id="4" name="Текст 3"/>
          <p:cNvSpPr>
            <a:spLocks noGrp="1"/>
          </p:cNvSpPr>
          <p:nvPr>
            <p:ph type="body" idx="1"/>
          </p:nvPr>
        </p:nvSpPr>
        <p:spPr>
          <a:xfrm>
            <a:off x="285720" y="1357298"/>
            <a:ext cx="8017032" cy="5500702"/>
          </a:xfrm>
        </p:spPr>
        <p:txBody>
          <a:bodyPr>
            <a:normAutofit fontScale="55000" lnSpcReduction="20000"/>
          </a:bodyPr>
          <a:lstStyle/>
          <a:p>
            <a:pPr lvl="0" algn="ctr"/>
            <a:r>
              <a:rPr lang="ru-RU" sz="5400" dirty="0"/>
              <a:t> 	Создание благоприятных условий для полноценного проживания ребенком дошкольного детства, формирование основ базовой культуры личности, всестороннее развитие психических и физических качеств в соответствии с возрастными и индивидуальными особенностями, подготовка к жизни в современном обществе, к обучению в школе, обеспечение безопасности жизнедеятельности дошкольника. </a:t>
            </a:r>
          </a:p>
          <a:p>
            <a:pPr lvl="0" algn="ctr"/>
            <a:r>
              <a:rPr lang="ru-RU" sz="5400" dirty="0"/>
              <a:t>	Реализация инновационной деятельности.</a:t>
            </a:r>
          </a:p>
          <a:p>
            <a:pPr algn="ctr"/>
            <a:endParaRPr lang="ru-RU" sz="5400" dirty="0"/>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7418223" y="4929199"/>
            <a:ext cx="1725777" cy="1928802"/>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7772400" cy="785818"/>
          </a:xfrm>
        </p:spPr>
        <p:txBody>
          <a:bodyPr/>
          <a:lstStyle/>
          <a:p>
            <a:pPr algn="ctr"/>
            <a:r>
              <a:rPr lang="ru-RU" dirty="0"/>
              <a:t>Задачи:</a:t>
            </a:r>
          </a:p>
        </p:txBody>
      </p:sp>
      <p:sp>
        <p:nvSpPr>
          <p:cNvPr id="3" name="Текст 2"/>
          <p:cNvSpPr>
            <a:spLocks noGrp="1"/>
          </p:cNvSpPr>
          <p:nvPr>
            <p:ph type="body" idx="1"/>
          </p:nvPr>
        </p:nvSpPr>
        <p:spPr>
          <a:xfrm>
            <a:off x="285720" y="1142984"/>
            <a:ext cx="8858280" cy="5715016"/>
          </a:xfrm>
        </p:spPr>
        <p:txBody>
          <a:bodyPr>
            <a:noAutofit/>
          </a:bodyPr>
          <a:lstStyle/>
          <a:p>
            <a:pPr marL="342900" lvl="0" indent="-342900" algn="just">
              <a:spcAft>
                <a:spcPts val="1415"/>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Содействовать охране и укреплению психического и физического здоровья воспитанников, формировать культуру здорового образа жизни.</a:t>
            </a:r>
          </a:p>
          <a:p>
            <a:pPr marL="342900" lvl="0" indent="-342900" algn="jus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Повышать ИКТ-компетентности педагогов в использовании дистанционных образовательных технологий.</a:t>
            </a:r>
          </a:p>
          <a:p>
            <a:pPr marL="457200" algn="just"/>
            <a:r>
              <a:rPr lang="ru-RU" sz="1800" dirty="0">
                <a:effectLst/>
                <a:latin typeface="Times New Roman" panose="02020603050405020304" pitchFamily="18" charset="0"/>
                <a:ea typeface="Times New Roman" panose="02020603050405020304" pitchFamily="18" charset="0"/>
              </a:rPr>
              <a:t> </a:t>
            </a:r>
          </a:p>
          <a:p>
            <a:pPr marL="342900" lvl="0" indent="-342900" algn="just">
              <a:spcAft>
                <a:spcPts val="1415"/>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Совершенствовать  развивающую предметно-пространственную  среду  и материально-техническую базу МДОУ, с учётом  требований ФГОС ДО (организация деятельности детей в центрах активности).</a:t>
            </a:r>
          </a:p>
          <a:p>
            <a:pPr marL="342900" lvl="0" indent="-342900" algn="just">
              <a:spcAft>
                <a:spcPts val="1415"/>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Содействовать позитивной социализации ребенка и проявлению субъектной позиции детей с использованием технологий «Утренний круг» </a:t>
            </a:r>
          </a:p>
          <a:p>
            <a:pPr marL="342900" lvl="0" indent="-342900" algn="just">
              <a:spcAft>
                <a:spcPts val="1415"/>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Способствовать повышению заинтересованности и вовлеченности родителей в образовательный процесс, используя дистанционные формы работы.</a:t>
            </a:r>
          </a:p>
          <a:p>
            <a:pPr marL="342900" lvl="0" indent="-342900" algn="just">
              <a:spcAft>
                <a:spcPts val="1415"/>
              </a:spcAft>
              <a:buFont typeface="Symbol" panose="05050102010706020507" pitchFamily="18" charset="2"/>
              <a:buChar char=""/>
            </a:pPr>
            <a:r>
              <a:rPr lang="ru-RU" sz="1800" dirty="0">
                <a:effectLst/>
                <a:latin typeface="Times New Roman" panose="02020603050405020304" pitchFamily="18" charset="0"/>
                <a:ea typeface="Times New Roman" panose="02020603050405020304" pitchFamily="18" charset="0"/>
              </a:rPr>
              <a:t>Расширять спектр образовательных услуг по дополнительному образованию дошкольников.</a:t>
            </a:r>
          </a:p>
          <a:p>
            <a:pPr lvl="0"/>
            <a:endParaRPr lang="ru-RU" sz="2400" dirty="0"/>
          </a:p>
          <a:p>
            <a:r>
              <a:rPr lang="ru-RU" sz="2400" b="1" dirty="0"/>
              <a:t> </a:t>
            </a:r>
            <a:endParaRPr lang="ru-RU" sz="2400" dirty="0"/>
          </a:p>
          <a:p>
            <a:r>
              <a:rPr lang="ru-RU" sz="2800" b="1" dirty="0"/>
              <a:t> </a:t>
            </a:r>
            <a:endParaRPr lang="ru-RU" sz="2800" dirty="0"/>
          </a:p>
          <a:p>
            <a:endParaRPr lang="ru-RU" sz="2800" dirty="0"/>
          </a:p>
        </p:txBody>
      </p:sp>
      <p:pic>
        <p:nvPicPr>
          <p:cNvPr id="4" name="Picture 7"/>
          <p:cNvPicPr>
            <a:picLocks noChangeAspect="1" noChangeArrowheads="1"/>
          </p:cNvPicPr>
          <p:nvPr/>
        </p:nvPicPr>
        <p:blipFill>
          <a:blip r:embed="rId3"/>
          <a:srcRect/>
          <a:stretch>
            <a:fillRect/>
          </a:stretch>
        </p:blipFill>
        <p:spPr bwMode="auto">
          <a:xfrm>
            <a:off x="8184696" y="-61674"/>
            <a:ext cx="979183" cy="118799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85794"/>
            <a:ext cx="7758138" cy="571504"/>
          </a:xfrm>
        </p:spPr>
        <p:txBody>
          <a:bodyPr>
            <a:normAutofit fontScale="90000"/>
          </a:bodyPr>
          <a:lstStyle/>
          <a:p>
            <a:r>
              <a:rPr lang="ru-RU" dirty="0"/>
              <a:t>МДОУ «Детский сад  № 241» </a:t>
            </a:r>
          </a:p>
        </p:txBody>
      </p:sp>
      <p:sp>
        <p:nvSpPr>
          <p:cNvPr id="3" name="Текст 2"/>
          <p:cNvSpPr>
            <a:spLocks noGrp="1"/>
          </p:cNvSpPr>
          <p:nvPr>
            <p:ph sz="half" idx="1"/>
          </p:nvPr>
        </p:nvSpPr>
        <p:spPr>
          <a:xfrm>
            <a:off x="214282" y="1920085"/>
            <a:ext cx="2928958" cy="4434840"/>
          </a:xfrm>
        </p:spPr>
        <p:txBody>
          <a:bodyPr/>
          <a:lstStyle/>
          <a:p>
            <a:r>
              <a:rPr lang="ru-RU" dirty="0"/>
              <a:t>Осуществляет свою деятельность на основании, </a:t>
            </a:r>
          </a:p>
          <a:p>
            <a:pPr>
              <a:buNone/>
            </a:pPr>
            <a:r>
              <a:rPr lang="ru-RU" dirty="0"/>
              <a:t>устава,  лицензии</a:t>
            </a:r>
          </a:p>
        </p:txBody>
      </p:sp>
      <p:sp>
        <p:nvSpPr>
          <p:cNvPr id="4" name="Содержимое 3"/>
          <p:cNvSpPr>
            <a:spLocks noGrp="1"/>
          </p:cNvSpPr>
          <p:nvPr>
            <p:ph sz="half" idx="2"/>
          </p:nvPr>
        </p:nvSpPr>
        <p:spPr>
          <a:xfrm>
            <a:off x="3286116" y="1920085"/>
            <a:ext cx="5400684" cy="4434840"/>
          </a:xfrm>
        </p:spPr>
        <p:txBody>
          <a:bodyPr/>
          <a:lstStyle/>
          <a:p>
            <a:endParaRPr lang="ru-RU" dirty="0"/>
          </a:p>
        </p:txBody>
      </p:sp>
      <p:graphicFrame>
        <p:nvGraphicFramePr>
          <p:cNvPr id="33795" name="Object 3"/>
          <p:cNvGraphicFramePr>
            <a:graphicFrameLocks noChangeAspect="1"/>
          </p:cNvGraphicFramePr>
          <p:nvPr/>
        </p:nvGraphicFramePr>
        <p:xfrm>
          <a:off x="3143240" y="1357298"/>
          <a:ext cx="2525726" cy="3570326"/>
        </p:xfrm>
        <a:graphic>
          <a:graphicData uri="http://schemas.openxmlformats.org/presentationml/2006/ole">
            <mc:AlternateContent xmlns:mc="http://schemas.openxmlformats.org/markup-compatibility/2006">
              <mc:Choice xmlns:v="urn:schemas-microsoft-com:vml" Requires="v">
                <p:oleObj name="PDF" r:id="rId3" imgW="0" imgH="0" progId="FoxitReader.Document">
                  <p:embed/>
                </p:oleObj>
              </mc:Choice>
              <mc:Fallback>
                <p:oleObj name="PDF" r:id="rId3" imgW="0" imgH="0" progId="FoxitReader.Document">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357298"/>
                        <a:ext cx="2525726" cy="357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5929322" y="2500306"/>
          <a:ext cx="2874963" cy="4064001"/>
        </p:xfrm>
        <a:graphic>
          <a:graphicData uri="http://schemas.openxmlformats.org/presentationml/2006/ole">
            <mc:AlternateContent xmlns:mc="http://schemas.openxmlformats.org/markup-compatibility/2006">
              <mc:Choice xmlns:v="urn:schemas-microsoft-com:vml" Requires="v">
                <p:oleObj name="PDF" r:id="rId5" imgW="0" imgH="0" progId="FoxitReader.Document">
                  <p:embed/>
                </p:oleObj>
              </mc:Choice>
              <mc:Fallback>
                <p:oleObj name="PDF" r:id="rId5" imgW="0" imgH="0" progId="FoxitReader.Documen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22" y="2500306"/>
                        <a:ext cx="2874963" cy="406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1" descr="C:\Users\Воспитатель\Desktop\i.jpg"/>
          <p:cNvPicPr>
            <a:picLocks noChangeAspect="1" noChangeArrowheads="1"/>
          </p:cNvPicPr>
          <p:nvPr/>
        </p:nvPicPr>
        <p:blipFill>
          <a:blip r:embed="rId7"/>
          <a:srcRect/>
          <a:stretch>
            <a:fillRect/>
          </a:stretch>
        </p:blipFill>
        <p:spPr bwMode="auto">
          <a:xfrm>
            <a:off x="214282" y="4929198"/>
            <a:ext cx="1571604" cy="1756492"/>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72560" cy="1214446"/>
          </a:xfrm>
        </p:spPr>
        <p:txBody>
          <a:bodyPr/>
          <a:lstStyle/>
          <a:p>
            <a:pPr algn="ctr"/>
            <a:r>
              <a:rPr lang="ru-RU" sz="4800" dirty="0"/>
              <a:t>Инновационная  деятельность</a:t>
            </a:r>
          </a:p>
        </p:txBody>
      </p:sp>
      <p:sp>
        <p:nvSpPr>
          <p:cNvPr id="3" name="Текст 2"/>
          <p:cNvSpPr>
            <a:spLocks noGrp="1"/>
          </p:cNvSpPr>
          <p:nvPr>
            <p:ph type="body" idx="1"/>
          </p:nvPr>
        </p:nvSpPr>
        <p:spPr>
          <a:xfrm>
            <a:off x="214282" y="1500174"/>
            <a:ext cx="8358246" cy="5143536"/>
          </a:xfrm>
        </p:spPr>
        <p:txBody>
          <a:bodyPr>
            <a:normAutofit/>
          </a:bodyPr>
          <a:lstStyle/>
          <a:p>
            <a:pPr algn="ctr"/>
            <a:r>
              <a:rPr lang="ru-RU" sz="2000" dirty="0"/>
              <a:t>МДОУ «Детский сад  № 241»  являлся </a:t>
            </a:r>
          </a:p>
          <a:p>
            <a:pPr marL="342900" lvl="0" indent="-342900" algn="just">
              <a:spcBef>
                <a:spcPts val="600"/>
              </a:spcBef>
              <a:spcAft>
                <a:spcPts val="600"/>
              </a:spcAft>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МРЦ «Муниципальная модель организационно-методического сопровождения проекта «Успех каждого ребенка»</a:t>
            </a:r>
          </a:p>
          <a:p>
            <a:pPr marL="914400" algn="just">
              <a:spcBef>
                <a:spcPts val="600"/>
              </a:spcBef>
              <a:spcAft>
                <a:spcPts val="600"/>
              </a:spcAft>
            </a:pPr>
            <a:r>
              <a:rPr lang="ru-RU" sz="2000" dirty="0">
                <a:effectLst/>
                <a:latin typeface="Times New Roman" panose="02020603050405020304" pitchFamily="18" charset="0"/>
                <a:ea typeface="Times New Roman" panose="02020603050405020304" pitchFamily="18" charset="0"/>
              </a:rPr>
              <a:t> </a:t>
            </a:r>
          </a:p>
          <a:p>
            <a:pPr marL="342900" lvl="0" indent="-342900" algn="ctr">
              <a:spcBef>
                <a:spcPts val="600"/>
              </a:spcBef>
              <a:spcAft>
                <a:spcPts val="600"/>
              </a:spcAft>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МИП «Модель организации ранней помощи и сопровождения детей и их семей в ДОУ»  Направление: «Организация системы развития детей раннего возраста  как самостоятельного элемента современной модели образования»</a:t>
            </a:r>
          </a:p>
          <a:p>
            <a:pPr marL="914400">
              <a:spcBef>
                <a:spcPts val="600"/>
              </a:spcBef>
              <a:spcAft>
                <a:spcPts val="600"/>
              </a:spcAft>
            </a:pPr>
            <a:r>
              <a:rPr lang="ru-RU" sz="2000" dirty="0">
                <a:effectLst/>
                <a:latin typeface="Times New Roman" panose="02020603050405020304" pitchFamily="18" charset="0"/>
                <a:ea typeface="Times New Roman" panose="02020603050405020304" pitchFamily="18" charset="0"/>
              </a:rPr>
              <a:t>  </a:t>
            </a:r>
          </a:p>
          <a:p>
            <a:pPr marL="342900" lvl="0" indent="-342900" algn="ctr">
              <a:spcBef>
                <a:spcPts val="600"/>
              </a:spcBef>
              <a:spcAft>
                <a:spcPts val="600"/>
              </a:spcAft>
              <a:buFont typeface="Symbol" panose="05050102010706020507" pitchFamily="18" charset="2"/>
              <a:buChar char=""/>
            </a:pPr>
            <a:r>
              <a:rPr lang="ru-RU" sz="2000" dirty="0">
                <a:effectLst/>
                <a:latin typeface="Times New Roman" panose="02020603050405020304" pitchFamily="18" charset="0"/>
                <a:ea typeface="Times New Roman" panose="02020603050405020304" pitchFamily="18" charset="0"/>
              </a:rPr>
              <a:t>Муниципальный проект «Развитие культуры проектного управления  в условиях реализации Национального проекта «Образование»»</a:t>
            </a:r>
          </a:p>
          <a:p>
            <a:pPr marL="342900" lvl="0" indent="-342900">
              <a:buFont typeface="Wingdings 2"/>
              <a:buAutoNum type="arabicPeriod"/>
            </a:pPr>
            <a:endParaRPr lang="ru-RU" sz="2400" dirty="0"/>
          </a:p>
          <a:p>
            <a:pPr marL="342900" indent="-342900">
              <a:buAutoNum type="arabicPeriod"/>
            </a:pPr>
            <a:endParaRPr lang="ru-RU" sz="2000" dirty="0">
              <a:latin typeface="Times New Roman" pitchFamily="18" charset="0"/>
              <a:cs typeface="Times New Roman" pitchFamily="18" charset="0"/>
            </a:endParaRPr>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7956376" y="5530660"/>
            <a:ext cx="1187624" cy="1327339"/>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72560" cy="1000157"/>
          </a:xfrm>
        </p:spPr>
        <p:txBody>
          <a:bodyPr/>
          <a:lstStyle/>
          <a:p>
            <a:pPr algn="ctr"/>
            <a:r>
              <a:rPr lang="ru-RU" sz="4800" dirty="0"/>
              <a:t>Инновационная  деятельность</a:t>
            </a:r>
          </a:p>
        </p:txBody>
      </p:sp>
      <p:sp>
        <p:nvSpPr>
          <p:cNvPr id="3" name="Текст 2"/>
          <p:cNvSpPr>
            <a:spLocks noGrp="1"/>
          </p:cNvSpPr>
          <p:nvPr>
            <p:ph type="body" idx="1"/>
          </p:nvPr>
        </p:nvSpPr>
        <p:spPr>
          <a:xfrm>
            <a:off x="214282" y="1285885"/>
            <a:ext cx="8358246" cy="5357825"/>
          </a:xfrm>
        </p:spPr>
        <p:txBody>
          <a:bodyPr>
            <a:normAutofit fontScale="92500"/>
          </a:bodyPr>
          <a:lstStyle/>
          <a:p>
            <a:pPr algn="just"/>
            <a:r>
              <a:rPr lang="ru-RU" sz="1800" b="1" u="sng" dirty="0">
                <a:effectLst/>
                <a:latin typeface="Times New Roman" panose="02020603050405020304" pitchFamily="18" charset="0"/>
                <a:ea typeface="Times New Roman" panose="02020603050405020304" pitchFamily="18" charset="0"/>
              </a:rPr>
              <a:t>Направление: «Организация системы развития детей раннего возраста  как самостоятельного элемента современной модели образования»  </a:t>
            </a:r>
            <a:endParaRPr lang="ru-RU" sz="1800" dirty="0">
              <a:effectLst/>
              <a:latin typeface="Times New Roman" panose="02020603050405020304" pitchFamily="18" charset="0"/>
              <a:ea typeface="Times New Roman" panose="02020603050405020304" pitchFamily="18" charset="0"/>
            </a:endParaRPr>
          </a:p>
          <a:p>
            <a:pPr marL="22225" algn="just">
              <a:tabLst>
                <a:tab pos="201930" algn="l"/>
              </a:tabLst>
            </a:pPr>
            <a:r>
              <a:rPr lang="ru-RU" sz="1800" dirty="0">
                <a:effectLst/>
                <a:latin typeface="Times New Roman" panose="02020603050405020304" pitchFamily="18" charset="0"/>
                <a:ea typeface="Times New Roman" panose="02020603050405020304" pitchFamily="18" charset="0"/>
              </a:rPr>
              <a:t>Где представлялся опыт: </a:t>
            </a:r>
          </a:p>
          <a:p>
            <a:pPr marL="342900" lvl="0" indent="-342900" algn="just">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Мастер-класс «Портрет педагога раннего детства. Характеристика профессиональных компетенций и личностных качеств» на базе МДОУ «Детский сад № 2»,  27.01.2021 г.</a:t>
            </a:r>
            <a:endParaRPr lang="ru-RU"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Мастер-класс: «Организация и оценка развивающей предметно-пространственной среды в группах раннего возраста» на базе МДОУ «Детский сад № 1»,  февраль 2021 г.</a:t>
            </a:r>
            <a:endParaRPr lang="ru-RU"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Семинар: «Использование современных технологий и арт-методик в работе с детьми раннего возраста» на базе МДОУ «Детский сад № 10», 12.03.2021 г.</a:t>
            </a:r>
            <a:endParaRPr lang="ru-RU"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Семинар: «Организация мониторинга детского развития в группах раннего возраста» на базе МДОУ «Детский сад № 241», 28.04.2021 г. (</a:t>
            </a:r>
            <a:r>
              <a:rPr lang="ru-RU" sz="1800" u="sng" dirty="0" err="1">
                <a:effectLst/>
                <a:latin typeface="Times New Roman" panose="02020603050405020304" pitchFamily="18" charset="0"/>
                <a:ea typeface="Times New Roman" panose="02020603050405020304" pitchFamily="18" charset="0"/>
              </a:rPr>
              <a:t>Абдыкова</a:t>
            </a:r>
            <a:r>
              <a:rPr lang="ru-RU" sz="1800" u="sng" dirty="0">
                <a:effectLst/>
                <a:latin typeface="Times New Roman" panose="02020603050405020304" pitchFamily="18" charset="0"/>
                <a:ea typeface="Times New Roman" panose="02020603050405020304" pitchFamily="18" charset="0"/>
              </a:rPr>
              <a:t> В.И., </a:t>
            </a:r>
            <a:r>
              <a:rPr lang="ru-RU" sz="1800" u="sng" dirty="0" err="1">
                <a:effectLst/>
                <a:latin typeface="Times New Roman" panose="02020603050405020304" pitchFamily="18" charset="0"/>
                <a:ea typeface="Times New Roman" panose="02020603050405020304" pitchFamily="18" charset="0"/>
              </a:rPr>
              <a:t>Дубынина</a:t>
            </a:r>
            <a:r>
              <a:rPr lang="ru-RU" sz="1800" u="sng" dirty="0">
                <a:effectLst/>
                <a:latin typeface="Times New Roman" panose="02020603050405020304" pitchFamily="18" charset="0"/>
                <a:ea typeface="Times New Roman" panose="02020603050405020304" pitchFamily="18" charset="0"/>
              </a:rPr>
              <a:t> Н.А.)</a:t>
            </a:r>
            <a:endParaRPr lang="ru-RU" sz="1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Семинар: «Сопровождение адаптации детей раннего возраста в условиях реализации ФГОС ДО. Программа адаптации»  на базе МДОУ «Детский сад № 50»       23.04.2021 г.</a:t>
            </a:r>
            <a:endParaRPr lang="ru-RU"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201930" algn="l"/>
              </a:tabLst>
            </a:pPr>
            <a:r>
              <a:rPr lang="ru-RU" sz="1800" u="sng" dirty="0">
                <a:effectLst/>
                <a:latin typeface="Times New Roman" panose="02020603050405020304" pitchFamily="18" charset="0"/>
                <a:ea typeface="Times New Roman" panose="02020603050405020304" pitchFamily="18" charset="0"/>
              </a:rPr>
              <a:t>Семинар: «Организация работы детского сада с детьми раннего возраста в рамках консультационного пункта» на базе МДОУ «Детский сад № 50», 21.05.2021г</a:t>
            </a:r>
            <a:r>
              <a:rPr lang="ru-RU" sz="1800" dirty="0">
                <a:effectLst/>
                <a:latin typeface="Times New Roman" panose="02020603050405020304" pitchFamily="18" charset="0"/>
                <a:ea typeface="Times New Roman" panose="02020603050405020304" pitchFamily="18" charset="0"/>
              </a:rPr>
              <a:t>.</a:t>
            </a:r>
          </a:p>
          <a:p>
            <a:pPr marL="342900" lvl="0" indent="-342900">
              <a:buFont typeface="Wingdings 2"/>
              <a:buAutoNum type="arabicPeriod"/>
            </a:pPr>
            <a:endParaRPr lang="ru-RU" sz="2400" dirty="0"/>
          </a:p>
          <a:p>
            <a:pPr marL="342900" indent="-342900">
              <a:buAutoNum type="arabicPeriod"/>
            </a:pPr>
            <a:endParaRPr lang="ru-RU" sz="2000" dirty="0">
              <a:latin typeface="Times New Roman" pitchFamily="18" charset="0"/>
              <a:cs typeface="Times New Roman" pitchFamily="18" charset="0"/>
            </a:endParaRPr>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8316416" y="5933056"/>
            <a:ext cx="827584" cy="924943"/>
          </a:xfrm>
          <a:prstGeom prst="rect">
            <a:avLst/>
          </a:prstGeom>
          <a:noFill/>
          <a:ln>
            <a:solidFill>
              <a:schemeClr val="accent1"/>
            </a:solidFill>
          </a:ln>
          <a:scene3d>
            <a:camera prst="orthographicFront"/>
            <a:lightRig rig="threePt" dir="t"/>
          </a:scene3d>
          <a:sp3d>
            <a:bevelT w="127000" h="127000" prst="angle"/>
            <a:bevelB w="25400" h="82550"/>
          </a:sp3d>
        </p:spPr>
      </p:pic>
    </p:spTree>
    <p:extLst>
      <p:ext uri="{BB962C8B-B14F-4D97-AF65-F5344CB8AC3E}">
        <p14:creationId xmlns:p14="http://schemas.microsoft.com/office/powerpoint/2010/main" val="290065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72560" cy="1000157"/>
          </a:xfrm>
        </p:spPr>
        <p:txBody>
          <a:bodyPr/>
          <a:lstStyle/>
          <a:p>
            <a:pPr algn="ctr"/>
            <a:r>
              <a:rPr lang="ru-RU" sz="4800" dirty="0"/>
              <a:t>Инновационная  деятельность</a:t>
            </a:r>
          </a:p>
        </p:txBody>
      </p:sp>
      <p:sp>
        <p:nvSpPr>
          <p:cNvPr id="3" name="Текст 2"/>
          <p:cNvSpPr>
            <a:spLocks noGrp="1"/>
          </p:cNvSpPr>
          <p:nvPr>
            <p:ph type="body" idx="1"/>
          </p:nvPr>
        </p:nvSpPr>
        <p:spPr>
          <a:xfrm>
            <a:off x="214282" y="1285885"/>
            <a:ext cx="8358246" cy="5357825"/>
          </a:xfrm>
        </p:spPr>
        <p:txBody>
          <a:bodyPr>
            <a:normAutofit/>
          </a:bodyPr>
          <a:lstStyle/>
          <a:p>
            <a:r>
              <a:rPr lang="ru-RU" sz="2000" dirty="0">
                <a:effectLst/>
                <a:latin typeface="Times New Roman" panose="02020603050405020304" pitchFamily="18" charset="0"/>
                <a:ea typeface="Times New Roman" panose="02020603050405020304" pitchFamily="18" charset="0"/>
              </a:rPr>
              <a:t>Муниципальный ресурсный центр: </a:t>
            </a:r>
            <a:r>
              <a:rPr lang="ru-RU" sz="2000" b="1" u="sng" kern="1200" dirty="0">
                <a:effectLst/>
                <a:latin typeface="Times New Roman" panose="02020603050405020304" pitchFamily="18" charset="0"/>
                <a:ea typeface="Times New Roman" panose="02020603050405020304" pitchFamily="18" charset="0"/>
              </a:rPr>
              <a:t>Муниципальная модель организационно-методического сопровождения проекта «Успех каждого ребенка»</a:t>
            </a:r>
            <a:endParaRPr lang="ru-RU" sz="2000" dirty="0">
              <a:effectLst/>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Представление опыта:</a:t>
            </a:r>
          </a:p>
          <a:p>
            <a:pPr marL="342900" lvl="0" indent="-342900" algn="just">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rPr>
              <a:t>мастер-класс для педагогов муниципальной системы образования по теме  «Использование ГУГЛ форм для выявления наиболее востребованных направлений дополнительного образования», 22.01.2021г.</a:t>
            </a:r>
          </a:p>
          <a:p>
            <a:pPr marL="342900" lvl="0" indent="-342900" algn="just">
              <a:buFont typeface="Wingdings" panose="05000000000000000000" pitchFamily="2" charset="2"/>
              <a:buChar char=""/>
            </a:pPr>
            <a:r>
              <a:rPr lang="ru-RU" sz="2000" dirty="0">
                <a:latin typeface="Times New Roman" panose="02020603050405020304" pitchFamily="18" charset="0"/>
                <a:ea typeface="Times New Roman" panose="02020603050405020304" pitchFamily="18" charset="0"/>
              </a:rPr>
              <a:t>Разработка практического материала  - анкеты, использование ГУГЛ форм, презентации </a:t>
            </a:r>
          </a:p>
          <a:p>
            <a:pPr marL="342900" lvl="0" indent="-342900" algn="just">
              <a:buFont typeface="Wingdings" panose="05000000000000000000" pitchFamily="2" charset="2"/>
              <a:buChar char=""/>
            </a:pPr>
            <a:r>
              <a:rPr lang="ru-RU" sz="2000" dirty="0">
                <a:effectLst/>
                <a:latin typeface="Times New Roman" panose="02020603050405020304" pitchFamily="18" charset="0"/>
                <a:ea typeface="Times New Roman" panose="02020603050405020304" pitchFamily="18" charset="0"/>
              </a:rPr>
              <a:t>Творческая </a:t>
            </a:r>
            <a:r>
              <a:rPr lang="ru-RU" sz="2000" dirty="0">
                <a:latin typeface="Times New Roman" panose="02020603050405020304" pitchFamily="18" charset="0"/>
                <a:ea typeface="Times New Roman" panose="02020603050405020304" pitchFamily="18" charset="0"/>
              </a:rPr>
              <a:t>группа Панина Ю.А., Маслова Е.Ю., Грибкова И.Н., </a:t>
            </a:r>
            <a:r>
              <a:rPr lang="ru-RU" sz="2000" dirty="0" err="1">
                <a:latin typeface="Times New Roman" panose="02020603050405020304" pitchFamily="18" charset="0"/>
                <a:ea typeface="Times New Roman" panose="02020603050405020304" pitchFamily="18" charset="0"/>
              </a:rPr>
              <a:t>Дубынина</a:t>
            </a:r>
            <a:r>
              <a:rPr lang="ru-RU" sz="2000" dirty="0">
                <a:latin typeface="Times New Roman" panose="02020603050405020304" pitchFamily="18" charset="0"/>
                <a:ea typeface="Times New Roman" panose="02020603050405020304" pitchFamily="18" charset="0"/>
              </a:rPr>
              <a:t> Н.А.</a:t>
            </a:r>
            <a:endParaRPr lang="ru-RU" sz="2000" dirty="0">
              <a:effectLst/>
              <a:latin typeface="Times New Roman" panose="02020603050405020304" pitchFamily="18" charset="0"/>
              <a:ea typeface="Times New Roman" panose="02020603050405020304" pitchFamily="18" charset="0"/>
            </a:endParaRPr>
          </a:p>
          <a:p>
            <a:pPr marL="342900" lvl="0" indent="-342900">
              <a:buFont typeface="Wingdings 2"/>
              <a:buAutoNum type="arabicPeriod"/>
            </a:pPr>
            <a:endParaRPr lang="ru-RU" sz="2400" dirty="0"/>
          </a:p>
          <a:p>
            <a:pPr marL="342900" indent="-342900">
              <a:buAutoNum type="arabicPeriod"/>
            </a:pPr>
            <a:endParaRPr lang="ru-RU" sz="2000" dirty="0">
              <a:latin typeface="Times New Roman" pitchFamily="18" charset="0"/>
              <a:cs typeface="Times New Roman" pitchFamily="18" charset="0"/>
            </a:endParaRPr>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8316416" y="5933056"/>
            <a:ext cx="827584" cy="924943"/>
          </a:xfrm>
          <a:prstGeom prst="rect">
            <a:avLst/>
          </a:prstGeom>
          <a:noFill/>
          <a:ln>
            <a:solidFill>
              <a:schemeClr val="accent1"/>
            </a:solidFill>
          </a:ln>
          <a:scene3d>
            <a:camera prst="orthographicFront"/>
            <a:lightRig rig="threePt" dir="t"/>
          </a:scene3d>
          <a:sp3d>
            <a:bevelT w="127000" h="127000" prst="angle"/>
            <a:bevelB w="25400" h="82550"/>
          </a:sp3d>
        </p:spPr>
      </p:pic>
    </p:spTree>
    <p:extLst>
      <p:ext uri="{BB962C8B-B14F-4D97-AF65-F5344CB8AC3E}">
        <p14:creationId xmlns:p14="http://schemas.microsoft.com/office/powerpoint/2010/main" val="92775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72560" cy="1000157"/>
          </a:xfrm>
        </p:spPr>
        <p:txBody>
          <a:bodyPr/>
          <a:lstStyle/>
          <a:p>
            <a:pPr algn="ctr"/>
            <a:r>
              <a:rPr lang="ru-RU" sz="4800" dirty="0"/>
              <a:t>Инновационная  деятельность</a:t>
            </a:r>
          </a:p>
        </p:txBody>
      </p:sp>
      <p:sp>
        <p:nvSpPr>
          <p:cNvPr id="3" name="Текст 2"/>
          <p:cNvSpPr>
            <a:spLocks noGrp="1"/>
          </p:cNvSpPr>
          <p:nvPr>
            <p:ph type="body" idx="1"/>
          </p:nvPr>
        </p:nvSpPr>
        <p:spPr>
          <a:xfrm>
            <a:off x="214282" y="1285885"/>
            <a:ext cx="8102134" cy="5357825"/>
          </a:xfrm>
        </p:spPr>
        <p:txBody>
          <a:bodyPr>
            <a:normAutofit/>
          </a:bodyPr>
          <a:lstStyle/>
          <a:p>
            <a:pPr algn="just"/>
            <a:r>
              <a:rPr lang="ru-RU" sz="1800" u="sng" dirty="0">
                <a:effectLst/>
                <a:latin typeface="Times New Roman" panose="02020603050405020304" pitchFamily="18" charset="0"/>
                <a:ea typeface="Times New Roman" panose="02020603050405020304" pitchFamily="18" charset="0"/>
              </a:rPr>
              <a:t>Муниципальный проект </a:t>
            </a:r>
            <a:r>
              <a:rPr lang="ru-RU" sz="1800" b="1" u="sng" dirty="0">
                <a:effectLst/>
                <a:latin typeface="Times New Roman" panose="02020603050405020304" pitchFamily="18" charset="0"/>
                <a:ea typeface="Times New Roman" panose="02020603050405020304" pitchFamily="18" charset="0"/>
              </a:rPr>
              <a:t>«Развитие культуры проектного управления в условиях реализации Национального проекта «Образование»» и Малого сетевого проекта «Проектирование деятельности педагогического коллектива по модернизации современных практик трудового воспитания на этапе дошкольного детства»</a:t>
            </a:r>
            <a:endParaRPr lang="ru-RU" sz="1800" dirty="0">
              <a:effectLst/>
              <a:latin typeface="Times New Roman" panose="02020603050405020304" pitchFamily="18" charset="0"/>
              <a:ea typeface="Times New Roman" panose="02020603050405020304" pitchFamily="18" charset="0"/>
            </a:endParaRPr>
          </a:p>
          <a:p>
            <a:pPr algn="just"/>
            <a:r>
              <a:rPr lang="ru-RU" sz="1800" dirty="0">
                <a:effectLst/>
                <a:latin typeface="Times New Roman" panose="02020603050405020304" pitchFamily="18" charset="0"/>
                <a:ea typeface="Times New Roman" panose="02020603050405020304" pitchFamily="18" charset="0"/>
              </a:rPr>
              <a:t>Представление опыта:</a:t>
            </a:r>
          </a:p>
          <a:p>
            <a:pPr marL="342900" marR="70485" lvl="0" indent="-342900">
              <a:buFont typeface="Wingdings" panose="05000000000000000000" pitchFamily="2" charset="2"/>
              <a:buChar char=""/>
            </a:pPr>
            <a:r>
              <a:rPr lang="ru-RU" sz="1800" dirty="0">
                <a:effectLst/>
                <a:latin typeface="Times New Roman" panose="02020603050405020304" pitchFamily="18" charset="0"/>
                <a:ea typeface="Times New Roman" panose="02020603050405020304" pitchFamily="18" charset="0"/>
              </a:rPr>
              <a:t>Мастер-класс "Использование технологии </a:t>
            </a:r>
            <a:r>
              <a:rPr lang="ru-RU" sz="1800" dirty="0" err="1">
                <a:effectLst/>
                <a:latin typeface="Times New Roman" panose="02020603050405020304" pitchFamily="18" charset="0"/>
                <a:ea typeface="Times New Roman" panose="02020603050405020304" pitchFamily="18" charset="0"/>
              </a:rPr>
              <a:t>лэпбука</a:t>
            </a:r>
            <a:r>
              <a:rPr lang="ru-RU" sz="1800" dirty="0">
                <a:effectLst/>
                <a:latin typeface="Times New Roman" panose="02020603050405020304" pitchFamily="18" charset="0"/>
                <a:ea typeface="Times New Roman" panose="02020603050405020304" pitchFamily="18" charset="0"/>
              </a:rPr>
              <a:t> при ознакомлении дошкольника с профессиями", 25.05.2021 </a:t>
            </a:r>
          </a:p>
          <a:p>
            <a:pPr marR="70485" lvl="0"/>
            <a:r>
              <a:rPr lang="ru-RU" sz="1800" dirty="0">
                <a:latin typeface="Times New Roman" panose="02020603050405020304" pitchFamily="18" charset="0"/>
                <a:ea typeface="Times New Roman" panose="02020603050405020304" pitchFamily="18" charset="0"/>
              </a:rPr>
              <a:t>Творческая группа ( Соколова Е.В., </a:t>
            </a:r>
            <a:r>
              <a:rPr lang="ru-RU" sz="1800" dirty="0" err="1">
                <a:latin typeface="Times New Roman" panose="02020603050405020304" pitchFamily="18" charset="0"/>
                <a:ea typeface="Times New Roman" panose="02020603050405020304" pitchFamily="18" charset="0"/>
              </a:rPr>
              <a:t>Барбина</a:t>
            </a:r>
            <a:r>
              <a:rPr lang="ru-RU" sz="1800" dirty="0">
                <a:latin typeface="Times New Roman" panose="02020603050405020304" pitchFamily="18" charset="0"/>
                <a:ea typeface="Times New Roman" panose="02020603050405020304" pitchFamily="18" charset="0"/>
              </a:rPr>
              <a:t> А.С., Рыбина О.А., </a:t>
            </a:r>
            <a:r>
              <a:rPr lang="ru-RU" sz="1800" dirty="0" err="1">
                <a:latin typeface="Times New Roman" panose="02020603050405020304" pitchFamily="18" charset="0"/>
                <a:ea typeface="Times New Roman" panose="02020603050405020304" pitchFamily="18" charset="0"/>
              </a:rPr>
              <a:t>Битенькова</a:t>
            </a:r>
            <a:r>
              <a:rPr lang="ru-RU" sz="1800" dirty="0">
                <a:latin typeface="Times New Roman" panose="02020603050405020304" pitchFamily="18" charset="0"/>
                <a:ea typeface="Times New Roman" panose="02020603050405020304" pitchFamily="18" charset="0"/>
              </a:rPr>
              <a:t> С.А., </a:t>
            </a:r>
            <a:r>
              <a:rPr lang="ru-RU" sz="1800" dirty="0" err="1">
                <a:latin typeface="Times New Roman" panose="02020603050405020304" pitchFamily="18" charset="0"/>
                <a:ea typeface="Times New Roman" panose="02020603050405020304" pitchFamily="18" charset="0"/>
              </a:rPr>
              <a:t>Дуксина</a:t>
            </a:r>
            <a:r>
              <a:rPr lang="ru-RU" sz="1800" dirty="0">
                <a:latin typeface="Times New Roman" panose="02020603050405020304" pitchFamily="18" charset="0"/>
                <a:ea typeface="Times New Roman" panose="02020603050405020304" pitchFamily="18" charset="0"/>
              </a:rPr>
              <a:t> А.Ю.)</a:t>
            </a:r>
            <a:endParaRPr lang="ru-RU" sz="1800" dirty="0">
              <a:effectLst/>
              <a:latin typeface="Times New Roman" panose="02020603050405020304" pitchFamily="18" charset="0"/>
              <a:ea typeface="Times New Roman" panose="02020603050405020304" pitchFamily="18" charset="0"/>
            </a:endParaRPr>
          </a:p>
          <a:p>
            <a:pPr marL="342900" marR="70485" lvl="0" indent="-342900">
              <a:buFont typeface="Wingdings" panose="05000000000000000000" pitchFamily="2" charset="2"/>
              <a:buChar char=""/>
            </a:pPr>
            <a:r>
              <a:rPr lang="ru-RU" sz="1800" dirty="0">
                <a:effectLst/>
                <a:latin typeface="Times New Roman" panose="02020603050405020304" pitchFamily="18" charset="0"/>
                <a:ea typeface="Times New Roman" panose="02020603050405020304" pitchFamily="18" charset="0"/>
              </a:rPr>
              <a:t>Участие в 75-ой Международной научной конференции «Чтения Ушинского»03-04.03.2021 (</a:t>
            </a:r>
            <a:r>
              <a:rPr lang="ru-RU" sz="1800" dirty="0" err="1">
                <a:effectLst/>
                <a:latin typeface="Times New Roman" panose="02020603050405020304" pitchFamily="18" charset="0"/>
                <a:ea typeface="Times New Roman" panose="02020603050405020304" pitchFamily="18" charset="0"/>
              </a:rPr>
              <a:t>Бахвалова</a:t>
            </a:r>
            <a:r>
              <a:rPr lang="ru-RU" sz="1800" dirty="0">
                <a:effectLst/>
                <a:latin typeface="Times New Roman" panose="02020603050405020304" pitchFamily="18" charset="0"/>
                <a:ea typeface="Times New Roman" panose="02020603050405020304" pitchFamily="18" charset="0"/>
              </a:rPr>
              <a:t> Е.Г., </a:t>
            </a:r>
            <a:r>
              <a:rPr lang="ru-RU" sz="1800" dirty="0" err="1">
                <a:effectLst/>
                <a:latin typeface="Times New Roman" panose="02020603050405020304" pitchFamily="18" charset="0"/>
                <a:ea typeface="Times New Roman" panose="02020603050405020304" pitchFamily="18" charset="0"/>
              </a:rPr>
              <a:t>Дубынина</a:t>
            </a:r>
            <a:r>
              <a:rPr lang="ru-RU" sz="1800" dirty="0">
                <a:effectLst/>
                <a:latin typeface="Times New Roman" panose="02020603050405020304" pitchFamily="18" charset="0"/>
                <a:ea typeface="Times New Roman" panose="02020603050405020304" pitchFamily="18" charset="0"/>
              </a:rPr>
              <a:t> Н.А.)</a:t>
            </a:r>
          </a:p>
          <a:p>
            <a:pPr marL="342900" marR="70485" indent="-342900" algn="just">
              <a:buFont typeface="Wingdings" panose="05000000000000000000" pitchFamily="2" charset="2"/>
              <a:buChar char=""/>
            </a:pPr>
            <a:r>
              <a:rPr lang="ru-RU" sz="1800" dirty="0">
                <a:effectLst/>
                <a:latin typeface="Times New Roman" panose="02020603050405020304" pitchFamily="18" charset="0"/>
                <a:ea typeface="Times New Roman" panose="02020603050405020304" pitchFamily="18" charset="0"/>
              </a:rPr>
              <a:t>Статья «Трудовое воспитание в педагогической системе </a:t>
            </a:r>
            <a:r>
              <a:rPr lang="ru-RU" sz="1800" dirty="0" err="1">
                <a:effectLst/>
                <a:latin typeface="Times New Roman" panose="02020603050405020304" pitchFamily="18" charset="0"/>
                <a:ea typeface="Times New Roman" panose="02020603050405020304" pitchFamily="18" charset="0"/>
              </a:rPr>
              <a:t>К.Д.Ушинского</a:t>
            </a:r>
            <a:r>
              <a:rPr lang="ru-RU" sz="1800" dirty="0">
                <a:effectLst/>
                <a:latin typeface="Times New Roman" panose="02020603050405020304" pitchFamily="18" charset="0"/>
                <a:ea typeface="Times New Roman" panose="02020603050405020304" pitchFamily="18" charset="0"/>
              </a:rPr>
              <a:t>: взгляд из </a:t>
            </a:r>
            <a:r>
              <a:rPr lang="en-US" sz="1800" dirty="0">
                <a:effectLst/>
                <a:latin typeface="Times New Roman" panose="02020603050405020304" pitchFamily="18" charset="0"/>
                <a:ea typeface="Times New Roman" panose="02020603050405020304" pitchFamily="18" charset="0"/>
              </a:rPr>
              <a:t>XXI</a:t>
            </a:r>
            <a:r>
              <a:rPr lang="ru-RU" sz="1800" dirty="0">
                <a:effectLst/>
                <a:latin typeface="Times New Roman" panose="02020603050405020304" pitchFamily="18" charset="0"/>
                <a:ea typeface="Times New Roman" panose="02020603050405020304" pitchFamily="18" charset="0"/>
              </a:rPr>
              <a:t> века» (</a:t>
            </a:r>
            <a:r>
              <a:rPr lang="ru-RU" sz="1800" dirty="0" err="1">
                <a:effectLst/>
                <a:latin typeface="Times New Roman" panose="02020603050405020304" pitchFamily="18" charset="0"/>
                <a:ea typeface="Times New Roman" panose="02020603050405020304" pitchFamily="18" charset="0"/>
              </a:rPr>
              <a:t>Бахвалова</a:t>
            </a:r>
            <a:r>
              <a:rPr lang="ru-RU" sz="1800" dirty="0">
                <a:effectLst/>
                <a:latin typeface="Times New Roman" panose="02020603050405020304" pitchFamily="18" charset="0"/>
                <a:ea typeface="Times New Roman" panose="02020603050405020304" pitchFamily="18" charset="0"/>
              </a:rPr>
              <a:t> Е.Г., </a:t>
            </a:r>
            <a:r>
              <a:rPr lang="ru-RU" sz="1800" dirty="0" err="1">
                <a:effectLst/>
                <a:latin typeface="Times New Roman" panose="02020603050405020304" pitchFamily="18" charset="0"/>
                <a:ea typeface="Times New Roman" panose="02020603050405020304" pitchFamily="18" charset="0"/>
              </a:rPr>
              <a:t>Дубынина</a:t>
            </a:r>
            <a:r>
              <a:rPr lang="ru-RU" sz="1800" dirty="0">
                <a:effectLst/>
                <a:latin typeface="Times New Roman" panose="02020603050405020304" pitchFamily="18" charset="0"/>
                <a:ea typeface="Times New Roman" panose="02020603050405020304" pitchFamily="18" charset="0"/>
              </a:rPr>
              <a:t> Н.А.)</a:t>
            </a:r>
          </a:p>
          <a:p>
            <a:pPr marL="342900" marR="70485" indent="-342900" algn="just">
              <a:buFont typeface="Wingdings" panose="05000000000000000000" pitchFamily="2" charset="2"/>
              <a:buChar char=""/>
            </a:pPr>
            <a:r>
              <a:rPr lang="ru-RU" sz="1800" dirty="0">
                <a:latin typeface="Times New Roman" panose="02020603050405020304" pitchFamily="18" charset="0"/>
                <a:ea typeface="Times New Roman" panose="02020603050405020304" pitchFamily="18" charset="0"/>
              </a:rPr>
              <a:t>Создание продукта – виртуальные экскурсии – </a:t>
            </a:r>
            <a:r>
              <a:rPr lang="ru-RU" sz="1800" dirty="0" err="1">
                <a:latin typeface="Times New Roman" panose="02020603050405020304" pitchFamily="18" charset="0"/>
                <a:ea typeface="Times New Roman" panose="02020603050405020304" pitchFamily="18" charset="0"/>
              </a:rPr>
              <a:t>Красковская</a:t>
            </a:r>
            <a:r>
              <a:rPr lang="ru-RU" sz="1800" dirty="0">
                <a:latin typeface="Times New Roman" panose="02020603050405020304" pitchFamily="18" charset="0"/>
                <a:ea typeface="Times New Roman" panose="02020603050405020304" pitchFamily="18" charset="0"/>
              </a:rPr>
              <a:t> Е.Е.., </a:t>
            </a:r>
            <a:r>
              <a:rPr lang="ru-RU" sz="1800" dirty="0" err="1">
                <a:latin typeface="Times New Roman" panose="02020603050405020304" pitchFamily="18" charset="0"/>
                <a:ea typeface="Times New Roman" panose="02020603050405020304" pitchFamily="18" charset="0"/>
              </a:rPr>
              <a:t>Бахвалова</a:t>
            </a:r>
            <a:r>
              <a:rPr lang="ru-RU" sz="1800" dirty="0">
                <a:latin typeface="Times New Roman" panose="02020603050405020304" pitchFamily="18" charset="0"/>
                <a:ea typeface="Times New Roman" panose="02020603050405020304" pitchFamily="18" charset="0"/>
              </a:rPr>
              <a:t> Е.А., Москвичева А.В., Соколова Ю.Б., Панина Ю.А., Чиликова Е.Е., Шарапова Е.А</a:t>
            </a:r>
            <a:r>
              <a:rPr lang="ru-RU" sz="1800">
                <a:latin typeface="Times New Roman" panose="02020603050405020304" pitchFamily="18" charset="0"/>
                <a:ea typeface="Times New Roman" panose="02020603050405020304" pitchFamily="18" charset="0"/>
              </a:rPr>
              <a:t>., Москвичева А.В.</a:t>
            </a:r>
            <a:endParaRPr lang="ru-RU" sz="1800" dirty="0">
              <a:effectLst/>
              <a:latin typeface="Times New Roman" panose="02020603050405020304" pitchFamily="18" charset="0"/>
              <a:ea typeface="Times New Roman" panose="02020603050405020304" pitchFamily="18" charset="0"/>
            </a:endParaRPr>
          </a:p>
          <a:p>
            <a:pPr marL="342900" marR="70485" lvl="0" indent="-342900" algn="just">
              <a:buFont typeface="Wingdings" panose="05000000000000000000" pitchFamily="2" charset="2"/>
              <a:buChar char=""/>
            </a:pPr>
            <a:endParaRPr lang="ru-RU" sz="1800" dirty="0">
              <a:effectLst/>
              <a:latin typeface="Times New Roman" panose="02020603050405020304" pitchFamily="18" charset="0"/>
              <a:ea typeface="Times New Roman" panose="02020603050405020304" pitchFamily="18" charset="0"/>
            </a:endParaRPr>
          </a:p>
          <a:p>
            <a:pPr marL="342900" lvl="0" indent="-342900">
              <a:buFont typeface="Wingdings 2"/>
              <a:buAutoNum type="arabicPeriod"/>
            </a:pPr>
            <a:endParaRPr lang="ru-RU" sz="2400" dirty="0"/>
          </a:p>
          <a:p>
            <a:pPr marL="342900" indent="-342900">
              <a:buAutoNum type="arabicPeriod"/>
            </a:pPr>
            <a:endParaRPr lang="ru-RU" sz="2000" dirty="0">
              <a:latin typeface="Times New Roman" pitchFamily="18" charset="0"/>
              <a:cs typeface="Times New Roman" pitchFamily="18" charset="0"/>
            </a:endParaRPr>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8316416" y="5933056"/>
            <a:ext cx="827584" cy="924943"/>
          </a:xfrm>
          <a:prstGeom prst="rect">
            <a:avLst/>
          </a:prstGeom>
          <a:noFill/>
          <a:ln>
            <a:solidFill>
              <a:schemeClr val="accent1"/>
            </a:solidFill>
          </a:ln>
          <a:scene3d>
            <a:camera prst="orthographicFront"/>
            <a:lightRig rig="threePt" dir="t"/>
          </a:scene3d>
          <a:sp3d>
            <a:bevelT w="127000" h="127000" prst="angle"/>
            <a:bevelB w="25400" h="82550"/>
          </a:sp3d>
        </p:spPr>
      </p:pic>
    </p:spTree>
    <p:extLst>
      <p:ext uri="{BB962C8B-B14F-4D97-AF65-F5344CB8AC3E}">
        <p14:creationId xmlns:p14="http://schemas.microsoft.com/office/powerpoint/2010/main" val="88007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43998" cy="1000132"/>
          </a:xfrm>
        </p:spPr>
        <p:txBody>
          <a:bodyPr>
            <a:noAutofit/>
          </a:bodyPr>
          <a:lstStyle/>
          <a:p>
            <a:pPr algn="ctr"/>
            <a:br>
              <a:rPr lang="ru-RU" sz="4800" dirty="0"/>
            </a:br>
            <a:br>
              <a:rPr lang="ru-RU" sz="4800" dirty="0"/>
            </a:br>
            <a:br>
              <a:rPr lang="ru-RU" sz="4800" dirty="0"/>
            </a:br>
            <a:br>
              <a:rPr lang="ru-RU" sz="4800" dirty="0"/>
            </a:br>
            <a:br>
              <a:rPr lang="ru-RU" sz="4800" dirty="0"/>
            </a:br>
            <a:br>
              <a:rPr lang="ru-RU" sz="4800" dirty="0"/>
            </a:br>
            <a:br>
              <a:rPr lang="ru-RU" sz="4800" dirty="0"/>
            </a:br>
            <a:r>
              <a:rPr lang="ru-RU" sz="4000" dirty="0"/>
              <a:t>Участие в конкурсах  ДОУ </a:t>
            </a:r>
          </a:p>
        </p:txBody>
      </p:sp>
      <p:sp>
        <p:nvSpPr>
          <p:cNvPr id="4" name="Содержимое 3"/>
          <p:cNvSpPr>
            <a:spLocks noGrp="1"/>
          </p:cNvSpPr>
          <p:nvPr>
            <p:ph type="body" idx="1"/>
          </p:nvPr>
        </p:nvSpPr>
        <p:spPr>
          <a:xfrm>
            <a:off x="214282" y="1428736"/>
            <a:ext cx="8715436" cy="5072098"/>
          </a:xfrm>
        </p:spPr>
        <p:txBody>
          <a:bodyPr>
            <a:normAutofit/>
          </a:bodyPr>
          <a:lstStyle/>
          <a:p>
            <a:pPr marL="457200" indent="-457200">
              <a:buAutoNum type="arabicPlain"/>
            </a:pPr>
            <a:endParaRPr lang="ru-RU" dirty="0"/>
          </a:p>
          <a:p>
            <a:endParaRPr lang="ru-RU" b="1" dirty="0"/>
          </a:p>
          <a:p>
            <a:pPr marL="457200" indent="-457200">
              <a:buAutoNum type="arabicPeriod" startAt="2"/>
            </a:pPr>
            <a:endParaRPr lang="ru-RU" dirty="0"/>
          </a:p>
          <a:p>
            <a:endParaRPr lang="ru-RU" dirty="0"/>
          </a:p>
          <a:p>
            <a:endParaRPr lang="ru-RU" dirty="0"/>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0" y="-1"/>
            <a:ext cx="1071538" cy="1197597"/>
          </a:xfrm>
          <a:prstGeom prst="rect">
            <a:avLst/>
          </a:prstGeom>
          <a:noFill/>
          <a:ln>
            <a:solidFill>
              <a:schemeClr val="accent1"/>
            </a:solidFill>
          </a:ln>
          <a:scene3d>
            <a:camera prst="orthographicFront"/>
            <a:lightRig rig="threePt" dir="t"/>
          </a:scene3d>
          <a:sp3d>
            <a:bevelT w="127000" h="127000" prst="angle"/>
            <a:bevelB w="25400" h="82550"/>
          </a:sp3d>
        </p:spPr>
      </p:pic>
      <p:graphicFrame>
        <p:nvGraphicFramePr>
          <p:cNvPr id="3" name="Таблица 2">
            <a:extLst>
              <a:ext uri="{FF2B5EF4-FFF2-40B4-BE49-F238E27FC236}">
                <a16:creationId xmlns:a16="http://schemas.microsoft.com/office/drawing/2014/main" id="{38FC4E6B-3E9B-4C34-A5AD-3FEA5837DFAB}"/>
              </a:ext>
            </a:extLst>
          </p:cNvPr>
          <p:cNvGraphicFramePr>
            <a:graphicFrameLocks noGrp="1"/>
          </p:cNvGraphicFramePr>
          <p:nvPr>
            <p:extLst>
              <p:ext uri="{D42A27DB-BD31-4B8C-83A1-F6EECF244321}">
                <p14:modId xmlns:p14="http://schemas.microsoft.com/office/powerpoint/2010/main" val="1938737157"/>
              </p:ext>
            </p:extLst>
          </p:nvPr>
        </p:nvGraphicFramePr>
        <p:xfrm>
          <a:off x="268905" y="1391957"/>
          <a:ext cx="8534752" cy="5161054"/>
        </p:xfrm>
        <a:graphic>
          <a:graphicData uri="http://schemas.openxmlformats.org/drawingml/2006/table">
            <a:tbl>
              <a:tblPr firstRow="1" firstCol="1" bandRow="1">
                <a:tableStyleId>{5C22544A-7EE6-4342-B048-85BDC9FD1C3A}</a:tableStyleId>
              </a:tblPr>
              <a:tblGrid>
                <a:gridCol w="918719">
                  <a:extLst>
                    <a:ext uri="{9D8B030D-6E8A-4147-A177-3AD203B41FA5}">
                      <a16:colId xmlns:a16="http://schemas.microsoft.com/office/drawing/2014/main" val="2074151307"/>
                    </a:ext>
                  </a:extLst>
                </a:gridCol>
                <a:gridCol w="5773977">
                  <a:extLst>
                    <a:ext uri="{9D8B030D-6E8A-4147-A177-3AD203B41FA5}">
                      <a16:colId xmlns:a16="http://schemas.microsoft.com/office/drawing/2014/main" val="461188493"/>
                    </a:ext>
                  </a:extLst>
                </a:gridCol>
                <a:gridCol w="1842056">
                  <a:extLst>
                    <a:ext uri="{9D8B030D-6E8A-4147-A177-3AD203B41FA5}">
                      <a16:colId xmlns:a16="http://schemas.microsoft.com/office/drawing/2014/main" val="2884957604"/>
                    </a:ext>
                  </a:extLst>
                </a:gridCol>
              </a:tblGrid>
              <a:tr h="132067">
                <a:tc>
                  <a:txBody>
                    <a:bodyPr/>
                    <a:lstStyle/>
                    <a:p>
                      <a:pPr algn="ctr"/>
                      <a:r>
                        <a:rPr lang="ru-RU" sz="800">
                          <a:effectLst/>
                        </a:rPr>
                        <a:t>Уровень</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pPr algn="ctr"/>
                      <a:r>
                        <a:rPr lang="ru-RU" sz="800">
                          <a:effectLst/>
                        </a:rPr>
                        <a:t>Название</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pPr algn="ctr"/>
                      <a:r>
                        <a:rPr lang="ru-RU" sz="800">
                          <a:effectLst/>
                        </a:rPr>
                        <a:t>Достижения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583039068"/>
                  </a:ext>
                </a:extLst>
              </a:tr>
              <a:tr h="375657">
                <a:tc>
                  <a:txBody>
                    <a:bodyPr/>
                    <a:lstStyle/>
                    <a:p>
                      <a:pPr algn="ctr"/>
                      <a:r>
                        <a:rPr lang="ru-RU" sz="800">
                          <a:effectLst/>
                        </a:rPr>
                        <a:t> </a:t>
                      </a:r>
                      <a:endParaRPr lang="ru-RU" sz="1000">
                        <a:effectLst/>
                      </a:endParaRPr>
                    </a:p>
                    <a:p>
                      <a:pPr algn="ctr"/>
                      <a:r>
                        <a:rPr lang="ru-RU" sz="800">
                          <a:effectLst/>
                        </a:rPr>
                        <a:t>Всероссийский</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 III Национальный чемпионат "Навыки мудрых" в компетенции «Дошкольное воспитание»</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a:effectLst/>
                        </a:rPr>
                        <a:t>Учитель-логопед Красковская Е.Е. 2 место</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3954788216"/>
                  </a:ext>
                </a:extLst>
              </a:tr>
              <a:tr h="792401">
                <a:tc rowSpan="2">
                  <a:txBody>
                    <a:bodyPr/>
                    <a:lstStyle/>
                    <a:p>
                      <a:pPr algn="ctr"/>
                      <a:r>
                        <a:rPr lang="ru-RU" sz="800" dirty="0">
                          <a:effectLst/>
                        </a:rPr>
                        <a:t> </a:t>
                      </a:r>
                      <a:endParaRPr lang="ru-RU" sz="1000" dirty="0">
                        <a:effectLst/>
                      </a:endParaRPr>
                    </a:p>
                    <a:p>
                      <a:pPr algn="ctr"/>
                      <a:r>
                        <a:rPr lang="ru-RU" sz="800" dirty="0">
                          <a:effectLst/>
                        </a:rPr>
                        <a:t>Региональный</a:t>
                      </a:r>
                      <a:endParaRPr lang="ru-RU" sz="1000" dirty="0">
                        <a:effectLst/>
                      </a:endParaRPr>
                    </a:p>
                    <a:p>
                      <a:pPr algn="ctr"/>
                      <a:r>
                        <a:rPr lang="ru-RU" sz="800" dirty="0">
                          <a:effectLst/>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Областной  творческий конкурс педагогических работников образовательных организаций «</a:t>
                      </a:r>
                      <a:r>
                        <a:rPr lang="ru-RU" sz="1050" dirty="0" err="1">
                          <a:effectLst/>
                        </a:rPr>
                        <a:t>ЯрПрофи</a:t>
                      </a:r>
                      <a:r>
                        <a:rPr lang="ru-RU" sz="1050" dirty="0">
                          <a:effectLst/>
                        </a:rPr>
                        <a:t>», Приказ  ГОАУ ДО Ярославской области Центра детско-юношеского технического творчества</a:t>
                      </a:r>
                    </a:p>
                    <a:p>
                      <a:r>
                        <a:rPr lang="ru-RU" sz="1050" dirty="0">
                          <a:effectLst/>
                        </a:rPr>
                        <a:t>от 28.09.2020 г. № 81/01-50</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a:effectLst/>
                        </a:rPr>
                        <a:t>Воспитатель Соколова Е.В.  сертификат участника</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3837330828"/>
                  </a:ext>
                </a:extLst>
              </a:tr>
              <a:tr h="1204195">
                <a:tc vMerge="1">
                  <a:txBody>
                    <a:bodyPr/>
                    <a:lstStyle/>
                    <a:p>
                      <a:endParaRPr lang="ru-RU"/>
                    </a:p>
                  </a:txBody>
                  <a:tcPr/>
                </a:tc>
                <a:tc>
                  <a:txBody>
                    <a:bodyPr/>
                    <a:lstStyle/>
                    <a:p>
                      <a:r>
                        <a:rPr lang="ru-RU" sz="1050" dirty="0">
                          <a:effectLst/>
                        </a:rPr>
                        <a:t>областной конкурс на лучшие учебно-методические материалы по организации работы по пожарной безопасности</a:t>
                      </a:r>
                    </a:p>
                    <a:p>
                      <a:r>
                        <a:rPr lang="ru-RU" sz="1050" dirty="0">
                          <a:effectLst/>
                        </a:rPr>
                        <a:t>в образовательных организациях УТВЕРЖДЕНО совместным приказом департамента образования </a:t>
                      </a:r>
                    </a:p>
                    <a:p>
                      <a:r>
                        <a:rPr lang="ru-RU" sz="1050" dirty="0">
                          <a:effectLst/>
                        </a:rPr>
                        <a:t>Ярославской области от 25.02.2021 № 55/01-03ЯООООО ВДПО от 12.03.2021 № 70 и Главного управления МЧС России по Ярославской области от 15.03.2021 № 151</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a:effectLst/>
                        </a:rPr>
                        <a:t>Воспитатель Дусина А.Ю. 2 место, воспитатели Соколова Е.В., Новикова А.А. – сертификаты участников</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3088429424"/>
                  </a:ext>
                </a:extLst>
              </a:tr>
              <a:tr h="396200">
                <a:tc rowSpan="5">
                  <a:txBody>
                    <a:bodyPr/>
                    <a:lstStyle/>
                    <a:p>
                      <a:pPr algn="ctr"/>
                      <a:r>
                        <a:rPr lang="ru-RU" sz="800">
                          <a:effectLst/>
                        </a:rPr>
                        <a:t> </a:t>
                      </a:r>
                      <a:endParaRPr lang="ru-RU" sz="1000">
                        <a:effectLst/>
                      </a:endParaRPr>
                    </a:p>
                    <a:p>
                      <a:pPr algn="ctr"/>
                      <a:r>
                        <a:rPr lang="ru-RU" sz="800">
                          <a:effectLst/>
                        </a:rPr>
                        <a:t>Муниципальный</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Городской конкурс творческих работ Ярославль в моем сердце , Приказ Департамента образования мэрии г. Ярославля от 31.08.2020 № 01-05/644</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a:effectLst/>
                        </a:rPr>
                        <a:t>Педагог -психолог Абдыкова В.В.</a:t>
                      </a:r>
                    </a:p>
                    <a:p>
                      <a:r>
                        <a:rPr lang="ru-RU" sz="1050">
                          <a:effectLst/>
                        </a:rPr>
                        <a:t>1 место</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182953570"/>
                  </a:ext>
                </a:extLst>
              </a:tr>
              <a:tr h="528267">
                <a:tc vMerge="1">
                  <a:txBody>
                    <a:bodyPr/>
                    <a:lstStyle/>
                    <a:p>
                      <a:endParaRPr lang="ru-RU"/>
                    </a:p>
                  </a:txBody>
                  <a:tcPr/>
                </a:tc>
                <a:tc>
                  <a:txBody>
                    <a:bodyPr/>
                    <a:lstStyle/>
                    <a:p>
                      <a:r>
                        <a:rPr lang="ru-RU" sz="1050" dirty="0">
                          <a:effectLst/>
                        </a:rPr>
                        <a:t>городской конкурс «Лучшая образовательная организация муниципальной</a:t>
                      </a:r>
                    </a:p>
                    <a:p>
                      <a:r>
                        <a:rPr lang="ru-RU" sz="1050" dirty="0">
                          <a:effectLst/>
                        </a:rPr>
                        <a:t>системы образования города Ярославля по итогам учебного года»</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a:effectLst/>
                        </a:rPr>
                        <a:t>участники</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4157245465"/>
                  </a:ext>
                </a:extLst>
              </a:tr>
              <a:tr h="528267">
                <a:tc vMerge="1">
                  <a:txBody>
                    <a:bodyPr/>
                    <a:lstStyle/>
                    <a:p>
                      <a:endParaRPr lang="ru-RU"/>
                    </a:p>
                  </a:txBody>
                  <a:tcPr/>
                </a:tc>
                <a:tc>
                  <a:txBody>
                    <a:bodyPr/>
                    <a:lstStyle/>
                    <a:p>
                      <a:r>
                        <a:rPr lang="ru-RU" sz="1050" dirty="0">
                          <a:effectLst/>
                        </a:rPr>
                        <a:t>Городской  конкурс книжек-малышек  «Записки маленького горожанина», Приказ Департамента образования мэрии г. Ярославля от 27.05.2020 № 01-05/386  </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Воспитатель Панина Ю.А.</a:t>
                      </a:r>
                    </a:p>
                    <a:p>
                      <a:r>
                        <a:rPr lang="ru-RU" sz="1050" dirty="0">
                          <a:effectLst/>
                        </a:rPr>
                        <a:t>3 место</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1822075618"/>
                  </a:ext>
                </a:extLst>
              </a:tr>
              <a:tr h="525658">
                <a:tc vMerge="1">
                  <a:txBody>
                    <a:bodyPr/>
                    <a:lstStyle/>
                    <a:p>
                      <a:endParaRPr lang="ru-RU"/>
                    </a:p>
                  </a:txBody>
                  <a:tcPr/>
                </a:tc>
                <a:tc>
                  <a:txBody>
                    <a:bodyPr/>
                    <a:lstStyle/>
                    <a:p>
                      <a:r>
                        <a:rPr lang="ru-RU" sz="1050" dirty="0">
                          <a:effectLst/>
                        </a:rPr>
                        <a:t>Городской  дистанционный фестиваля – конкурс творческого мастерства педагогических работников муниципальных образовательных учреждений города Ярославля «Мастер-АС» Приказ Департамента образования мэрии г. Ярославля от 28.09.2020 № 01-05/742  </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Воспитатель </a:t>
                      </a:r>
                      <a:r>
                        <a:rPr lang="ru-RU" sz="1050" dirty="0" err="1">
                          <a:effectLst/>
                        </a:rPr>
                        <a:t>Моржова</a:t>
                      </a:r>
                      <a:r>
                        <a:rPr lang="ru-RU" sz="1050" dirty="0">
                          <a:effectLst/>
                        </a:rPr>
                        <a:t> М.А. </a:t>
                      </a:r>
                    </a:p>
                    <a:p>
                      <a:r>
                        <a:rPr lang="ru-RU" sz="1050" dirty="0">
                          <a:effectLst/>
                        </a:rPr>
                        <a:t>Лауреат 2 степени</a:t>
                      </a:r>
                    </a:p>
                    <a:p>
                      <a:r>
                        <a:rPr lang="ru-RU" sz="1050" dirty="0">
                          <a:effectLst/>
                        </a:rPr>
                        <a:t> </a:t>
                      </a:r>
                    </a:p>
                    <a:p>
                      <a:r>
                        <a:rPr lang="ru-RU" sz="1050" dirty="0">
                          <a:effectLst/>
                        </a:rPr>
                        <a:t>Сертификаты участников</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592682966"/>
                  </a:ext>
                </a:extLst>
              </a:tr>
              <a:tr h="396200">
                <a:tc vMerge="1">
                  <a:txBody>
                    <a:bodyPr/>
                    <a:lstStyle/>
                    <a:p>
                      <a:endParaRPr lang="ru-RU"/>
                    </a:p>
                  </a:txBody>
                  <a:tcPr/>
                </a:tc>
                <a:tc>
                  <a:txBody>
                    <a:bodyPr/>
                    <a:lstStyle/>
                    <a:p>
                      <a:r>
                        <a:rPr lang="ru-RU" sz="1050" dirty="0">
                          <a:effectLst/>
                        </a:rPr>
                        <a:t>Городской  конкурс творческих  работ «Волшебная снежинка» Приказ Департамента образования мэрии г. Ярославля от 13.11.2020 № 01-05/896  </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tc>
                  <a:txBody>
                    <a:bodyPr/>
                    <a:lstStyle/>
                    <a:p>
                      <a:r>
                        <a:rPr lang="ru-RU" sz="1050" dirty="0">
                          <a:effectLst/>
                        </a:rPr>
                        <a:t>Воспитатель Полозова О.А. – 2 место, сертификаты участников</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882" marR="66882" marT="0" marB="0"/>
                </a:tc>
                <a:extLst>
                  <a:ext uri="{0D108BD9-81ED-4DB2-BD59-A6C34878D82A}">
                    <a16:rowId xmlns:a16="http://schemas.microsoft.com/office/drawing/2014/main" val="409779263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0352" y="785794"/>
            <a:ext cx="7772400" cy="785818"/>
          </a:xfrm>
        </p:spPr>
        <p:txBody>
          <a:bodyPr/>
          <a:lstStyle/>
          <a:p>
            <a:pPr algn="ctr"/>
            <a:r>
              <a:rPr lang="ru-RU" sz="4400" dirty="0"/>
              <a:t>Освоение  программы </a:t>
            </a:r>
          </a:p>
        </p:txBody>
      </p:sp>
      <p:pic>
        <p:nvPicPr>
          <p:cNvPr id="9" name="Picture 24" descr="https://www.clipartmax.com/png/full/110-1103203_child-drawing-cartoon-child-drawing-carto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8" y="5643578"/>
            <a:ext cx="8786842" cy="121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Диаграмма 4"/>
          <p:cNvGraphicFramePr>
            <a:graphicFrameLocks/>
          </p:cNvGraphicFramePr>
          <p:nvPr/>
        </p:nvGraphicFramePr>
        <p:xfrm>
          <a:off x="1000100" y="1571612"/>
          <a:ext cx="6581794" cy="3860805"/>
        </p:xfrm>
        <a:graphic>
          <a:graphicData uri="http://schemas.openxmlformats.org/presentationml/2006/ole">
            <mc:AlternateContent xmlns:mc="http://schemas.openxmlformats.org/markup-compatibility/2006">
              <mc:Choice xmlns:v="urn:schemas-microsoft-com:vml" Requires="v">
                <p:oleObj r:id="rId4" imgW="7443861" imgH="5072312" progId="Excel.Sheet.8">
                  <p:embed/>
                </p:oleObj>
              </mc:Choice>
              <mc:Fallback>
                <p:oleObj r:id="rId4" imgW="7443861" imgH="5072312" progId="Excel.Sheet.8">
                  <p:embed/>
                  <p:pic>
                    <p:nvPicPr>
                      <p:cNvPr id="1026" name="Диаграмма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571612"/>
                        <a:ext cx="6581794" cy="3860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4"/>
          <p:cNvPicPr/>
          <p:nvPr/>
        </p:nvPicPr>
        <p:blipFill>
          <a:blip r:embed="rId6" cstate="email">
            <a:extLst>
              <a:ext uri="{28A0092B-C50C-407E-A947-70E740481C1C}">
                <a14:useLocalDpi xmlns:a14="http://schemas.microsoft.com/office/drawing/2010/main"/>
              </a:ext>
            </a:extLst>
          </a:blip>
          <a:srcRect/>
          <a:stretch>
            <a:fillRect/>
          </a:stretch>
        </p:blipFill>
        <p:spPr>
          <a:xfrm>
            <a:off x="5724128" y="2367762"/>
            <a:ext cx="2880320" cy="2520280"/>
          </a:xfrm>
          <a:prstGeom prst="rect">
            <a:avLst/>
          </a:prstGeom>
          <a:effectLst>
            <a:softEdge rad="317500"/>
          </a:effectLst>
        </p:spPr>
      </p:pic>
      <p:pic>
        <p:nvPicPr>
          <p:cNvPr id="7" name="Picture 1" descr="C:\Users\Воспитатель\Desktop\i.jpg">
            <a:extLst>
              <a:ext uri="{FF2B5EF4-FFF2-40B4-BE49-F238E27FC236}">
                <a16:creationId xmlns:a16="http://schemas.microsoft.com/office/drawing/2014/main" id="{533C75C2-72A6-420F-AF56-E2F37CAE52EE}"/>
              </a:ext>
            </a:extLst>
          </p:cNvPr>
          <p:cNvPicPr>
            <a:picLocks noChangeAspect="1" noChangeArrowheads="1"/>
          </p:cNvPicPr>
          <p:nvPr/>
        </p:nvPicPr>
        <p:blipFill>
          <a:blip r:embed="rId7"/>
          <a:srcRect/>
          <a:stretch>
            <a:fillRect/>
          </a:stretch>
        </p:blipFill>
        <p:spPr bwMode="auto">
          <a:xfrm>
            <a:off x="8093111" y="30258"/>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643998" cy="1000132"/>
          </a:xfrm>
        </p:spPr>
        <p:txBody>
          <a:bodyPr>
            <a:noAutofit/>
          </a:bodyPr>
          <a:lstStyle/>
          <a:p>
            <a:pPr algn="ctr"/>
            <a:br>
              <a:rPr lang="ru-RU" sz="4800" dirty="0"/>
            </a:br>
            <a:br>
              <a:rPr lang="ru-RU" sz="4800" dirty="0"/>
            </a:br>
            <a:br>
              <a:rPr lang="ru-RU" sz="4800" dirty="0"/>
            </a:br>
            <a:br>
              <a:rPr lang="ru-RU" sz="4800" dirty="0"/>
            </a:br>
            <a:br>
              <a:rPr lang="ru-RU" sz="4800" dirty="0"/>
            </a:br>
            <a:br>
              <a:rPr lang="ru-RU" sz="4800" dirty="0"/>
            </a:br>
            <a:br>
              <a:rPr lang="ru-RU" sz="4800" dirty="0"/>
            </a:br>
            <a:r>
              <a:rPr lang="ru-RU" sz="4000" dirty="0"/>
              <a:t>Публикации педагогов ДОУ </a:t>
            </a:r>
            <a:br>
              <a:rPr lang="ru-RU" sz="4000" dirty="0"/>
            </a:br>
            <a:endParaRPr lang="ru-RU" sz="4000" dirty="0"/>
          </a:p>
        </p:txBody>
      </p:sp>
      <p:sp>
        <p:nvSpPr>
          <p:cNvPr id="4" name="Содержимое 3"/>
          <p:cNvSpPr>
            <a:spLocks noGrp="1"/>
          </p:cNvSpPr>
          <p:nvPr>
            <p:ph type="body" idx="1"/>
          </p:nvPr>
        </p:nvSpPr>
        <p:spPr>
          <a:xfrm>
            <a:off x="285720" y="1142984"/>
            <a:ext cx="8572560" cy="4709386"/>
          </a:xfrm>
        </p:spPr>
        <p:txBody>
          <a:bodyPr>
            <a:normAutofit fontScale="92500" lnSpcReduction="20000"/>
          </a:bodyPr>
          <a:lstStyle/>
          <a:p>
            <a:r>
              <a:rPr lang="ru-RU" sz="2400" dirty="0"/>
              <a:t>Консультации педагогов на сайте ДОУ</a:t>
            </a:r>
          </a:p>
          <a:p>
            <a:r>
              <a:rPr lang="ru-RU" sz="2400" dirty="0"/>
              <a:t>Адрес сайта ДОУ: </a:t>
            </a:r>
            <a:r>
              <a:rPr lang="en-US" sz="2400" dirty="0"/>
              <a:t>mdou241.edu.yar.ru</a:t>
            </a:r>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r>
              <a:rPr lang="ru-RU" sz="2400" dirty="0"/>
              <a:t>       </a:t>
            </a:r>
          </a:p>
        </p:txBody>
      </p:sp>
      <p:pic>
        <p:nvPicPr>
          <p:cNvPr id="52226" name="Picture 2"/>
          <p:cNvPicPr>
            <a:picLocks noChangeAspect="1" noChangeArrowheads="1"/>
          </p:cNvPicPr>
          <p:nvPr/>
        </p:nvPicPr>
        <p:blipFill>
          <a:blip r:embed="rId3"/>
          <a:srcRect/>
          <a:stretch>
            <a:fillRect/>
          </a:stretch>
        </p:blipFill>
        <p:spPr bwMode="auto">
          <a:xfrm>
            <a:off x="1259632" y="2949351"/>
            <a:ext cx="6309344" cy="3760275"/>
          </a:xfrm>
          <a:prstGeom prst="rect">
            <a:avLst/>
          </a:prstGeom>
          <a:noFill/>
          <a:ln w="9525">
            <a:noFill/>
            <a:miter lim="800000"/>
            <a:headEnd/>
            <a:tailEnd/>
          </a:ln>
          <a:effectLst/>
        </p:spPr>
      </p:pic>
      <p:pic>
        <p:nvPicPr>
          <p:cNvPr id="5" name="Picture 1" descr="C:\Users\Воспитатель\Desktop\i.jpg"/>
          <p:cNvPicPr>
            <a:picLocks noChangeAspect="1" noChangeArrowheads="1"/>
          </p:cNvPicPr>
          <p:nvPr/>
        </p:nvPicPr>
        <p:blipFill>
          <a:blip r:embed="rId4"/>
          <a:srcRect/>
          <a:stretch>
            <a:fillRect/>
          </a:stretch>
        </p:blipFill>
        <p:spPr bwMode="auto">
          <a:xfrm>
            <a:off x="8031551" y="5709506"/>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928670"/>
            <a:ext cx="7851648" cy="785818"/>
          </a:xfrm>
        </p:spPr>
        <p:txBody>
          <a:bodyPr>
            <a:noAutofit/>
          </a:bodyPr>
          <a:lstStyle/>
          <a:p>
            <a:pPr algn="ctr"/>
            <a:br>
              <a:rPr lang="ru-RU" sz="4800" dirty="0"/>
            </a:br>
            <a:br>
              <a:rPr lang="ru-RU" sz="4800" dirty="0"/>
            </a:br>
            <a:br>
              <a:rPr lang="ru-RU" sz="4800" dirty="0"/>
            </a:br>
            <a:br>
              <a:rPr lang="ru-RU" sz="4800" dirty="0"/>
            </a:br>
            <a:br>
              <a:rPr lang="ru-RU" sz="4800" dirty="0"/>
            </a:br>
            <a:br>
              <a:rPr lang="ru-RU" sz="4800" dirty="0"/>
            </a:br>
            <a:br>
              <a:rPr lang="ru-RU" sz="4800" dirty="0"/>
            </a:br>
            <a:br>
              <a:rPr lang="ru-RU" sz="4800" dirty="0"/>
            </a:br>
            <a:br>
              <a:rPr lang="ru-RU" sz="4800" dirty="0"/>
            </a:br>
            <a:br>
              <a:rPr lang="ru-RU" sz="4800" dirty="0"/>
            </a:br>
            <a:br>
              <a:rPr lang="ru-RU" sz="4800" dirty="0"/>
            </a:br>
            <a:br>
              <a:rPr lang="ru-RU" sz="4000" dirty="0"/>
            </a:br>
            <a:r>
              <a:rPr lang="ru-RU" sz="4000" dirty="0"/>
              <a:t>Газета «</a:t>
            </a:r>
            <a:r>
              <a:rPr lang="ru-RU" sz="4000" dirty="0" err="1"/>
              <a:t>Дельфинёнок</a:t>
            </a:r>
            <a:r>
              <a:rPr lang="ru-RU" sz="4000" dirty="0"/>
              <a:t>»</a:t>
            </a:r>
            <a:br>
              <a:rPr lang="ru-RU" sz="4000" dirty="0"/>
            </a:br>
            <a:r>
              <a:rPr lang="ru-RU" sz="2000" dirty="0"/>
              <a:t>Ответственные  - Соколова Е.В., Новикова А.А.</a:t>
            </a:r>
          </a:p>
        </p:txBody>
      </p:sp>
      <p:sp>
        <p:nvSpPr>
          <p:cNvPr id="4" name="Содержимое 3"/>
          <p:cNvSpPr>
            <a:spLocks noGrp="1"/>
          </p:cNvSpPr>
          <p:nvPr>
            <p:ph type="subTitle" idx="1"/>
          </p:nvPr>
        </p:nvSpPr>
        <p:spPr/>
        <p:txBody>
          <a:bodyPr>
            <a:normAutofit fontScale="47500" lnSpcReduction="20000"/>
          </a:bodyPr>
          <a:lstStyle/>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r>
              <a:rPr lang="ru-RU" sz="2400" dirty="0"/>
              <a:t>       </a:t>
            </a:r>
          </a:p>
        </p:txBody>
      </p:sp>
      <p:pic>
        <p:nvPicPr>
          <p:cNvPr id="6" name="Picture 4" descr="https://cont.ws/uploads/pic/2017/12/%D0%B7%D0%B0%D0%B3%D0%BB%D0%B0%D0%B2%D0%BD%D0%B0%D1%8F.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892" y="0"/>
            <a:ext cx="1928794" cy="174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803" y="1997208"/>
            <a:ext cx="3071834" cy="3281937"/>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29521" y="4572027"/>
            <a:ext cx="1714480" cy="2285974"/>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6512" y="3071810"/>
            <a:ext cx="1518456" cy="2024608"/>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2396" y="1785926"/>
            <a:ext cx="1571604" cy="2095472"/>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29"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28736"/>
            <a:ext cx="1482737" cy="1976983"/>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30"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14414" y="2786058"/>
            <a:ext cx="1661332" cy="2215109"/>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031" name="Picture 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4690473"/>
            <a:ext cx="1625645" cy="2167527"/>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13" name="Picture 24" descr="https://www.clipartmax.com/png/full/110-1103203_child-drawing-cartoon-child-drawing-cartoon.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57356" y="5429264"/>
            <a:ext cx="5286380" cy="142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714356"/>
            <a:ext cx="7851648" cy="1428760"/>
          </a:xfrm>
        </p:spPr>
        <p:txBody>
          <a:bodyPr>
            <a:noAutofit/>
          </a:bodyPr>
          <a:lstStyle/>
          <a:p>
            <a:pPr algn="ctr"/>
            <a:br>
              <a:rPr lang="ru-RU" sz="4800" dirty="0"/>
            </a:br>
            <a:br>
              <a:rPr lang="ru-RU" sz="4800" dirty="0"/>
            </a:br>
            <a:br>
              <a:rPr lang="ru-RU" sz="4800" dirty="0"/>
            </a:br>
            <a:br>
              <a:rPr lang="ru-RU" sz="4800" dirty="0"/>
            </a:br>
            <a:br>
              <a:rPr lang="ru-RU" sz="4800" dirty="0"/>
            </a:br>
            <a:br>
              <a:rPr lang="ru-RU" sz="4800" dirty="0"/>
            </a:br>
            <a:br>
              <a:rPr lang="ru-RU" sz="4800" dirty="0"/>
            </a:br>
            <a:br>
              <a:rPr lang="ru-RU" sz="4800" dirty="0"/>
            </a:br>
            <a:br>
              <a:rPr lang="ru-RU" sz="4000" dirty="0"/>
            </a:br>
            <a:br>
              <a:rPr lang="ru-RU" sz="4000" dirty="0"/>
            </a:br>
            <a:r>
              <a:rPr lang="ru-RU" sz="4000" dirty="0"/>
              <a:t>ИМИДЖ УЧРЕЖДЕНИЯ</a:t>
            </a:r>
            <a:br>
              <a:rPr lang="ru-RU" sz="4000" dirty="0"/>
            </a:br>
            <a:r>
              <a:rPr lang="ru-RU" sz="4000" dirty="0"/>
              <a:t>Страница ВКонтакте</a:t>
            </a:r>
          </a:p>
        </p:txBody>
      </p:sp>
      <p:sp>
        <p:nvSpPr>
          <p:cNvPr id="4" name="Содержимое 3"/>
          <p:cNvSpPr>
            <a:spLocks noGrp="1"/>
          </p:cNvSpPr>
          <p:nvPr>
            <p:ph type="subTitle" idx="1"/>
          </p:nvPr>
        </p:nvSpPr>
        <p:spPr/>
        <p:txBody>
          <a:bodyPr>
            <a:normAutofit fontScale="47500" lnSpcReduction="20000"/>
          </a:bodyPr>
          <a:lstStyle/>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endParaRPr lang="ru-RU" sz="2400" dirty="0"/>
          </a:p>
          <a:p>
            <a:r>
              <a:rPr lang="ru-RU" sz="2400" dirty="0"/>
              <a:t>       </a:t>
            </a:r>
          </a:p>
        </p:txBody>
      </p:sp>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429001"/>
            <a:ext cx="4216268" cy="3124556"/>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9218" name="Picture 2"/>
          <p:cNvPicPr>
            <a:picLocks noChangeAspect="1" noChangeArrowheads="1"/>
          </p:cNvPicPr>
          <p:nvPr/>
        </p:nvPicPr>
        <p:blipFill>
          <a:blip r:embed="rId4"/>
          <a:srcRect/>
          <a:stretch>
            <a:fillRect/>
          </a:stretch>
        </p:blipFill>
        <p:spPr bwMode="auto">
          <a:xfrm>
            <a:off x="4754061" y="2373126"/>
            <a:ext cx="3997646" cy="2691180"/>
          </a:xfrm>
          <a:prstGeom prst="rect">
            <a:avLst/>
          </a:prstGeom>
          <a:noFill/>
          <a:ln w="9525">
            <a:noFill/>
            <a:miter lim="800000"/>
            <a:headEnd/>
            <a:tailEnd/>
          </a:ln>
          <a:effectLst/>
          <a:scene3d>
            <a:camera prst="orthographicFront"/>
            <a:lightRig rig="threePt" dir="t"/>
          </a:scene3d>
          <a:sp3d extrusionH="76200" contourW="76200">
            <a:extrusionClr>
              <a:srgbClr val="00B0F0"/>
            </a:extrusionClr>
            <a:contourClr>
              <a:srgbClr val="00B0F0"/>
            </a:contourClr>
          </a:sp3d>
        </p:spPr>
      </p:pic>
      <p:pic>
        <p:nvPicPr>
          <p:cNvPr id="7" name="Picture 1" descr="C:\Users\Воспитатель\Desktop\i.jpg">
            <a:extLst>
              <a:ext uri="{FF2B5EF4-FFF2-40B4-BE49-F238E27FC236}">
                <a16:creationId xmlns:a16="http://schemas.microsoft.com/office/drawing/2014/main" id="{A5EF5647-6AB1-4567-8BF9-FD2FEFF28A12}"/>
              </a:ext>
            </a:extLst>
          </p:cNvPr>
          <p:cNvPicPr>
            <a:picLocks noChangeAspect="1" noChangeArrowheads="1"/>
          </p:cNvPicPr>
          <p:nvPr/>
        </p:nvPicPr>
        <p:blipFill>
          <a:blip r:embed="rId5"/>
          <a:srcRect/>
          <a:stretch>
            <a:fillRect/>
          </a:stretch>
        </p:blipFill>
        <p:spPr bwMode="auto">
          <a:xfrm>
            <a:off x="7876759" y="5495064"/>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14356"/>
            <a:ext cx="8643998" cy="642942"/>
          </a:xfrm>
        </p:spPr>
        <p:txBody>
          <a:bodyPr/>
          <a:lstStyle/>
          <a:p>
            <a:pPr algn="ctr"/>
            <a:br>
              <a:rPr lang="ru-RU" sz="4800" dirty="0"/>
            </a:br>
            <a:br>
              <a:rPr lang="ru-RU" sz="4800" dirty="0"/>
            </a:br>
            <a:br>
              <a:rPr lang="ru-RU" sz="4800" dirty="0"/>
            </a:br>
            <a:br>
              <a:rPr lang="ru-RU" sz="4800" dirty="0"/>
            </a:br>
            <a:br>
              <a:rPr lang="ru-RU" sz="4800" dirty="0"/>
            </a:br>
            <a:br>
              <a:rPr lang="ru-RU" sz="4800" dirty="0"/>
            </a:br>
            <a:r>
              <a:rPr lang="ru-RU" sz="4800" dirty="0"/>
              <a:t>Анкетирование родителей</a:t>
            </a:r>
          </a:p>
        </p:txBody>
      </p:sp>
      <p:sp>
        <p:nvSpPr>
          <p:cNvPr id="3" name="Текст 2"/>
          <p:cNvSpPr>
            <a:spLocks noGrp="1"/>
          </p:cNvSpPr>
          <p:nvPr>
            <p:ph type="body" idx="1"/>
          </p:nvPr>
        </p:nvSpPr>
        <p:spPr>
          <a:xfrm>
            <a:off x="142844" y="1571612"/>
            <a:ext cx="5786478" cy="5286388"/>
          </a:xfrm>
        </p:spPr>
        <p:txBody>
          <a:bodyPr>
            <a:noAutofit/>
          </a:bodyPr>
          <a:lstStyle/>
          <a:p>
            <a:r>
              <a:rPr lang="ru-RU" sz="2000" dirty="0"/>
              <a:t> </a:t>
            </a:r>
            <a:endParaRPr lang="ru-RU" sz="1800" dirty="0"/>
          </a:p>
          <a:p>
            <a:endParaRPr lang="ru-RU" sz="1800" dirty="0"/>
          </a:p>
        </p:txBody>
      </p:sp>
      <p:pic>
        <p:nvPicPr>
          <p:cNvPr id="8" name="Picture 1" descr="C:\Users\Воспитатель\Desktop\i.jpg"/>
          <p:cNvPicPr>
            <a:picLocks noChangeAspect="1" noChangeArrowheads="1"/>
          </p:cNvPicPr>
          <p:nvPr/>
        </p:nvPicPr>
        <p:blipFill>
          <a:blip r:embed="rId3"/>
          <a:srcRect/>
          <a:stretch>
            <a:fillRect/>
          </a:stretch>
        </p:blipFill>
        <p:spPr bwMode="auto">
          <a:xfrm>
            <a:off x="0" y="5311594"/>
            <a:ext cx="1484826" cy="1525068"/>
          </a:xfrm>
          <a:prstGeom prst="rect">
            <a:avLst/>
          </a:prstGeom>
          <a:noFill/>
          <a:ln>
            <a:solidFill>
              <a:srgbClr val="0F6FC6"/>
            </a:solidFill>
          </a:ln>
          <a:scene3d>
            <a:camera prst="orthographicFront"/>
            <a:lightRig rig="threePt" dir="t"/>
          </a:scene3d>
          <a:sp3d>
            <a:bevelT w="127000" h="127000" prst="angle"/>
            <a:bevelB w="25400" h="82550"/>
          </a:sp3d>
        </p:spPr>
      </p:pic>
      <p:sp>
        <p:nvSpPr>
          <p:cNvPr id="6" name="Прямоугольник 5"/>
          <p:cNvSpPr/>
          <p:nvPr/>
        </p:nvSpPr>
        <p:spPr>
          <a:xfrm>
            <a:off x="214282" y="1500174"/>
            <a:ext cx="4573742" cy="5262979"/>
          </a:xfrm>
          <a:prstGeom prst="rect">
            <a:avLst/>
          </a:prstGeom>
        </p:spPr>
        <p:txBody>
          <a:bodyPr wrap="square">
            <a:spAutoFit/>
          </a:bodyPr>
          <a:lstStyle/>
          <a:p>
            <a:pPr algn="ctr"/>
            <a:r>
              <a:rPr lang="ru-RU" sz="2400" b="1" dirty="0"/>
              <a:t>Оценка качества предоставляемых услуг в ДОУ №241 родителями  воспитанников, 2020г.</a:t>
            </a:r>
          </a:p>
          <a:p>
            <a:pPr algn="ctr"/>
            <a:r>
              <a:rPr lang="ru-RU" sz="2400" b="1" dirty="0"/>
              <a:t>Принял участи в опросе  - 253 человека (88,7%)</a:t>
            </a:r>
          </a:p>
          <a:p>
            <a:endParaRPr lang="ru-RU" sz="2400" b="1" dirty="0"/>
          </a:p>
          <a:p>
            <a:pPr algn="ctr"/>
            <a:endParaRPr lang="ru-RU" b="1" dirty="0"/>
          </a:p>
          <a:p>
            <a:pPr algn="ctr"/>
            <a:endParaRPr lang="ru-RU" b="1" dirty="0"/>
          </a:p>
          <a:p>
            <a:pPr algn="ctr"/>
            <a:endParaRPr lang="ru-RU" sz="2400" b="1" dirty="0"/>
          </a:p>
          <a:p>
            <a:pPr algn="ctr"/>
            <a:endParaRPr lang="ru-RU" b="1" dirty="0"/>
          </a:p>
          <a:p>
            <a:pPr algn="ctr"/>
            <a:endParaRPr lang="ru-RU" b="1" dirty="0"/>
          </a:p>
          <a:p>
            <a:pPr algn="ctr"/>
            <a:endParaRPr lang="ru-RU" b="1" dirty="0"/>
          </a:p>
          <a:p>
            <a:pPr algn="ctr"/>
            <a:endParaRPr lang="ru-RU" b="1" dirty="0"/>
          </a:p>
          <a:p>
            <a:pPr algn="ctr"/>
            <a:endParaRPr lang="ru-RU" b="1" dirty="0"/>
          </a:p>
          <a:p>
            <a:pPr algn="ctr"/>
            <a:endParaRPr lang="ru-RU" dirty="0"/>
          </a:p>
        </p:txBody>
      </p:sp>
      <p:graphicFrame>
        <p:nvGraphicFramePr>
          <p:cNvPr id="7" name="Таблица 6">
            <a:extLst>
              <a:ext uri="{FF2B5EF4-FFF2-40B4-BE49-F238E27FC236}">
                <a16:creationId xmlns:a16="http://schemas.microsoft.com/office/drawing/2014/main" id="{CC2DA564-D283-4BE1-AE50-9A762724B410}"/>
              </a:ext>
            </a:extLst>
          </p:cNvPr>
          <p:cNvGraphicFramePr>
            <a:graphicFrameLocks noGrp="1"/>
          </p:cNvGraphicFramePr>
          <p:nvPr>
            <p:extLst>
              <p:ext uri="{D42A27DB-BD31-4B8C-83A1-F6EECF244321}">
                <p14:modId xmlns:p14="http://schemas.microsoft.com/office/powerpoint/2010/main" val="4053365246"/>
              </p:ext>
            </p:extLst>
          </p:nvPr>
        </p:nvGraphicFramePr>
        <p:xfrm>
          <a:off x="5004048" y="1571612"/>
          <a:ext cx="3600400" cy="5208581"/>
        </p:xfrm>
        <a:graphic>
          <a:graphicData uri="http://schemas.openxmlformats.org/drawingml/2006/table">
            <a:tbl>
              <a:tblPr firstRow="1" firstCol="1" bandRow="1">
                <a:tableStyleId>{5C22544A-7EE6-4342-B048-85BDC9FD1C3A}</a:tableStyleId>
              </a:tblPr>
              <a:tblGrid>
                <a:gridCol w="1577249">
                  <a:extLst>
                    <a:ext uri="{9D8B030D-6E8A-4147-A177-3AD203B41FA5}">
                      <a16:colId xmlns:a16="http://schemas.microsoft.com/office/drawing/2014/main" val="4127804889"/>
                    </a:ext>
                  </a:extLst>
                </a:gridCol>
                <a:gridCol w="2023151">
                  <a:extLst>
                    <a:ext uri="{9D8B030D-6E8A-4147-A177-3AD203B41FA5}">
                      <a16:colId xmlns:a16="http://schemas.microsoft.com/office/drawing/2014/main" val="2955814219"/>
                    </a:ext>
                  </a:extLst>
                </a:gridCol>
              </a:tblGrid>
              <a:tr h="297466">
                <a:tc>
                  <a:txBody>
                    <a:bodyPr/>
                    <a:lstStyle/>
                    <a:p>
                      <a:pPr algn="ctr">
                        <a:lnSpc>
                          <a:spcPct val="115000"/>
                        </a:lnSpc>
                        <a:spcAft>
                          <a:spcPts val="1000"/>
                        </a:spcAft>
                      </a:pPr>
                      <a:r>
                        <a:rPr lang="ru-RU" sz="1200" dirty="0">
                          <a:effectLst/>
                        </a:rPr>
                        <a:t>№ группы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200" dirty="0">
                          <a:effectLst/>
                        </a:rPr>
                        <a:t>Средний уровень удовлетворенности в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1568986"/>
                  </a:ext>
                </a:extLst>
              </a:tr>
              <a:tr h="400023">
                <a:tc>
                  <a:txBody>
                    <a:bodyPr/>
                    <a:lstStyle/>
                    <a:p>
                      <a:pPr algn="ctr">
                        <a:lnSpc>
                          <a:spcPct val="115000"/>
                        </a:lnSpc>
                        <a:spcAft>
                          <a:spcPts val="1000"/>
                        </a:spcAft>
                      </a:pPr>
                      <a:r>
                        <a:rPr lang="ru-RU" sz="2000" dirty="0">
                          <a:effectLst/>
                        </a:rPr>
                        <a:t>1</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88,7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4480262"/>
                  </a:ext>
                </a:extLst>
              </a:tr>
              <a:tr h="400023">
                <a:tc>
                  <a:txBody>
                    <a:bodyPr/>
                    <a:lstStyle/>
                    <a:p>
                      <a:pPr algn="ctr">
                        <a:lnSpc>
                          <a:spcPct val="115000"/>
                        </a:lnSpc>
                        <a:spcAft>
                          <a:spcPts val="1000"/>
                        </a:spcAft>
                      </a:pPr>
                      <a:r>
                        <a:rPr lang="ru-RU" sz="2000" dirty="0">
                          <a:effectLst/>
                        </a:rPr>
                        <a:t>2</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84.4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9710893"/>
                  </a:ext>
                </a:extLst>
              </a:tr>
              <a:tr h="400023">
                <a:tc>
                  <a:txBody>
                    <a:bodyPr/>
                    <a:lstStyle/>
                    <a:p>
                      <a:pPr algn="ctr">
                        <a:lnSpc>
                          <a:spcPct val="115000"/>
                        </a:lnSpc>
                        <a:spcAft>
                          <a:spcPts val="1000"/>
                        </a:spcAft>
                      </a:pPr>
                      <a:r>
                        <a:rPr lang="ru-RU" sz="2000" dirty="0">
                          <a:effectLst/>
                        </a:rPr>
                        <a:t>3</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82,8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9557997"/>
                  </a:ext>
                </a:extLst>
              </a:tr>
              <a:tr h="400023">
                <a:tc>
                  <a:txBody>
                    <a:bodyPr/>
                    <a:lstStyle/>
                    <a:p>
                      <a:pPr algn="ctr">
                        <a:lnSpc>
                          <a:spcPct val="115000"/>
                        </a:lnSpc>
                        <a:spcAft>
                          <a:spcPts val="1000"/>
                        </a:spcAft>
                      </a:pPr>
                      <a:r>
                        <a:rPr lang="ru-RU" sz="2000" dirty="0">
                          <a:effectLst/>
                        </a:rPr>
                        <a:t>4</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65,9</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1979795"/>
                  </a:ext>
                </a:extLst>
              </a:tr>
              <a:tr h="400023">
                <a:tc>
                  <a:txBody>
                    <a:bodyPr/>
                    <a:lstStyle/>
                    <a:p>
                      <a:pPr algn="ctr">
                        <a:lnSpc>
                          <a:spcPct val="115000"/>
                        </a:lnSpc>
                        <a:spcAft>
                          <a:spcPts val="1000"/>
                        </a:spcAft>
                      </a:pPr>
                      <a:r>
                        <a:rPr lang="ru-RU" sz="2000" dirty="0">
                          <a:effectLst/>
                        </a:rPr>
                        <a:t>5</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effectLst/>
                        </a:rPr>
                        <a:t>87,4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5505524"/>
                  </a:ext>
                </a:extLst>
              </a:tr>
              <a:tr h="400023">
                <a:tc>
                  <a:txBody>
                    <a:bodyPr/>
                    <a:lstStyle/>
                    <a:p>
                      <a:pPr algn="ctr">
                        <a:lnSpc>
                          <a:spcPct val="115000"/>
                        </a:lnSpc>
                        <a:spcAft>
                          <a:spcPts val="1000"/>
                        </a:spcAft>
                      </a:pPr>
                      <a:r>
                        <a:rPr lang="ru-RU" sz="2000" dirty="0">
                          <a:effectLst/>
                        </a:rPr>
                        <a:t>6</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effectLst/>
                        </a:rPr>
                        <a:t>75,6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159449"/>
                  </a:ext>
                </a:extLst>
              </a:tr>
              <a:tr h="400023">
                <a:tc>
                  <a:txBody>
                    <a:bodyPr/>
                    <a:lstStyle/>
                    <a:p>
                      <a:pPr algn="ctr">
                        <a:lnSpc>
                          <a:spcPct val="115000"/>
                        </a:lnSpc>
                        <a:spcAft>
                          <a:spcPts val="1000"/>
                        </a:spcAft>
                      </a:pPr>
                      <a:r>
                        <a:rPr lang="ru-RU" sz="2000" dirty="0">
                          <a:effectLst/>
                        </a:rPr>
                        <a:t>7</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84,4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6133768"/>
                  </a:ext>
                </a:extLst>
              </a:tr>
              <a:tr h="400023">
                <a:tc>
                  <a:txBody>
                    <a:bodyPr/>
                    <a:lstStyle/>
                    <a:p>
                      <a:pPr algn="ctr">
                        <a:lnSpc>
                          <a:spcPct val="115000"/>
                        </a:lnSpc>
                        <a:spcAft>
                          <a:spcPts val="1000"/>
                        </a:spcAft>
                      </a:pPr>
                      <a:r>
                        <a:rPr lang="ru-RU" sz="2000" dirty="0">
                          <a:effectLst/>
                        </a:rPr>
                        <a:t>8</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62,8</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2793280"/>
                  </a:ext>
                </a:extLst>
              </a:tr>
              <a:tr h="400023">
                <a:tc>
                  <a:txBody>
                    <a:bodyPr/>
                    <a:lstStyle/>
                    <a:p>
                      <a:pPr algn="ctr">
                        <a:lnSpc>
                          <a:spcPct val="115000"/>
                        </a:lnSpc>
                        <a:spcAft>
                          <a:spcPts val="1000"/>
                        </a:spcAft>
                      </a:pPr>
                      <a:r>
                        <a:rPr lang="ru-RU" sz="2000" dirty="0">
                          <a:effectLst/>
                        </a:rPr>
                        <a:t>9</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78,4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8042648"/>
                  </a:ext>
                </a:extLst>
              </a:tr>
              <a:tr h="400023">
                <a:tc>
                  <a:txBody>
                    <a:bodyPr/>
                    <a:lstStyle/>
                    <a:p>
                      <a:pPr algn="ctr">
                        <a:lnSpc>
                          <a:spcPct val="115000"/>
                        </a:lnSpc>
                        <a:spcAft>
                          <a:spcPts val="1000"/>
                        </a:spcAft>
                      </a:pPr>
                      <a:r>
                        <a:rPr lang="ru-RU" sz="2000" dirty="0">
                          <a:effectLst/>
                        </a:rPr>
                        <a:t>10</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83,1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4731080"/>
                  </a:ext>
                </a:extLst>
              </a:tr>
              <a:tr h="400023">
                <a:tc>
                  <a:txBody>
                    <a:bodyPr/>
                    <a:lstStyle/>
                    <a:p>
                      <a:pPr algn="ctr">
                        <a:lnSpc>
                          <a:spcPct val="115000"/>
                        </a:lnSpc>
                        <a:spcAft>
                          <a:spcPts val="1000"/>
                        </a:spcAft>
                      </a:pPr>
                      <a:r>
                        <a:rPr lang="ru-RU" sz="2000" dirty="0">
                          <a:effectLst/>
                        </a:rPr>
                        <a:t>11</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a:effectLst/>
                        </a:rPr>
                        <a:t>83.5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6580753"/>
                  </a:ext>
                </a:extLst>
              </a:tr>
              <a:tr h="400023">
                <a:tc>
                  <a:txBody>
                    <a:bodyPr/>
                    <a:lstStyle/>
                    <a:p>
                      <a:pPr algn="ctr">
                        <a:lnSpc>
                          <a:spcPct val="115000"/>
                        </a:lnSpc>
                        <a:spcAft>
                          <a:spcPts val="1000"/>
                        </a:spcAft>
                      </a:pPr>
                      <a:r>
                        <a:rPr lang="ru-RU" sz="2000" dirty="0">
                          <a:effectLst/>
                        </a:rPr>
                        <a:t>12</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effectLst/>
                        </a:rPr>
                        <a:t>86.4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47748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7945594" cy="928694"/>
          </a:xfrm>
        </p:spPr>
        <p:txBody>
          <a:bodyPr/>
          <a:lstStyle/>
          <a:p>
            <a:pPr algn="ctr"/>
            <a:r>
              <a:rPr lang="ru-RU" sz="4800" dirty="0"/>
              <a:t>Контингент воспитанников</a:t>
            </a:r>
          </a:p>
        </p:txBody>
      </p:sp>
      <p:sp>
        <p:nvSpPr>
          <p:cNvPr id="3" name="Текст 2"/>
          <p:cNvSpPr>
            <a:spLocks noGrp="1"/>
          </p:cNvSpPr>
          <p:nvPr>
            <p:ph type="body" idx="1"/>
          </p:nvPr>
        </p:nvSpPr>
        <p:spPr>
          <a:xfrm>
            <a:off x="530352" y="1643050"/>
            <a:ext cx="7772400" cy="4786346"/>
          </a:xfrm>
        </p:spPr>
        <p:txBody>
          <a:bodyPr>
            <a:normAutofit/>
          </a:bodyPr>
          <a:lstStyle/>
          <a:p>
            <a:r>
              <a:rPr lang="ru-RU" sz="2800" dirty="0"/>
              <a:t>В ДОУ функционирует 12 групп, из них:</a:t>
            </a:r>
          </a:p>
          <a:p>
            <a:r>
              <a:rPr lang="ru-RU" sz="2800" dirty="0"/>
              <a:t>9 групп общеразвивающей направленности, </a:t>
            </a:r>
            <a:endParaRPr lang="en-US" sz="2800" dirty="0"/>
          </a:p>
          <a:p>
            <a:r>
              <a:rPr lang="ru-RU" sz="2800" dirty="0"/>
              <a:t>в том числе </a:t>
            </a:r>
          </a:p>
          <a:p>
            <a:r>
              <a:rPr lang="ru-RU" sz="2800" dirty="0"/>
              <a:t>2 группы – раннего возраста для детей с 2-3 лет;</a:t>
            </a:r>
          </a:p>
          <a:p>
            <a:r>
              <a:rPr lang="ru-RU" sz="2800" dirty="0"/>
              <a:t>2 группы компенсирующей направленности для детей с тяжелыми нарушениями речи (5-7 лет)</a:t>
            </a:r>
          </a:p>
          <a:p>
            <a:r>
              <a:rPr lang="ru-RU" sz="2800" dirty="0"/>
              <a:t>1 группа комбинированной направленности для детей с ЗПР</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8100392" y="5716813"/>
            <a:ext cx="1043608" cy="1166381"/>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571480"/>
            <a:ext cx="8501122" cy="1000132"/>
          </a:xfrm>
        </p:spPr>
        <p:txBody>
          <a:bodyPr/>
          <a:lstStyle/>
          <a:p>
            <a:pPr algn="ctr"/>
            <a:r>
              <a:rPr lang="ru-RU" sz="3600" dirty="0"/>
              <a:t>Дополнительные образовательные (платные) услуги</a:t>
            </a:r>
          </a:p>
        </p:txBody>
      </p:sp>
      <p:sp>
        <p:nvSpPr>
          <p:cNvPr id="4" name="Текст 3"/>
          <p:cNvSpPr>
            <a:spLocks noGrp="1"/>
          </p:cNvSpPr>
          <p:nvPr>
            <p:ph type="body" idx="1"/>
          </p:nvPr>
        </p:nvSpPr>
        <p:spPr>
          <a:xfrm>
            <a:off x="857224" y="1571612"/>
            <a:ext cx="7858180" cy="4429156"/>
          </a:xfrm>
        </p:spPr>
        <p:txBody>
          <a:bodyPr>
            <a:normAutofit/>
          </a:bodyPr>
          <a:lstStyle/>
          <a:p>
            <a:pPr lvl="0" algn="just" fontAlgn="base">
              <a:spcBef>
                <a:spcPct val="0"/>
              </a:spcBef>
              <a:spcAft>
                <a:spcPct val="0"/>
              </a:spcAft>
              <a:buClrTx/>
              <a:buSzTx/>
            </a:pPr>
            <a:r>
              <a:rPr lang="ru-RU" sz="2400" dirty="0">
                <a:latin typeface="Times New Roman" pitchFamily="18" charset="0"/>
                <a:ea typeface="Calibri" pitchFamily="34" charset="0"/>
                <a:cs typeface="Times New Roman" pitchFamily="18" charset="0"/>
              </a:rPr>
              <a:t>Нормативно-правовая  документация :</a:t>
            </a:r>
            <a:endParaRPr lang="ru-RU" sz="2400" dirty="0">
              <a:latin typeface="Times New Roman" pitchFamily="18" charset="0"/>
              <a:cs typeface="Times New Roman" pitchFamily="18" charset="0"/>
            </a:endParaRPr>
          </a:p>
          <a:p>
            <a:pPr lvl="0" algn="just" eaLnBrk="0" fontAlgn="base" hangingPunct="0">
              <a:spcBef>
                <a:spcPct val="0"/>
              </a:spcBef>
              <a:spcAft>
                <a:spcPct val="0"/>
              </a:spcAft>
              <a:buClrTx/>
              <a:buSzTx/>
            </a:pPr>
            <a:r>
              <a:rPr lang="ru-RU" sz="2400" dirty="0">
                <a:latin typeface="Times New Roman" pitchFamily="18" charset="0"/>
                <a:ea typeface="Calibri" pitchFamily="34" charset="0"/>
                <a:cs typeface="Times New Roman" pitchFamily="18" charset="0"/>
              </a:rPr>
              <a:t>- Устав </a:t>
            </a:r>
            <a:endParaRPr lang="ru-RU" sz="2400" dirty="0">
              <a:latin typeface="Times New Roman" pitchFamily="18" charset="0"/>
              <a:cs typeface="Times New Roman" pitchFamily="18" charset="0"/>
            </a:endParaRPr>
          </a:p>
          <a:p>
            <a:pPr lvl="0" algn="just" eaLnBrk="0" fontAlgn="base" hangingPunct="0">
              <a:spcBef>
                <a:spcPct val="0"/>
              </a:spcBef>
              <a:spcAft>
                <a:spcPct val="0"/>
              </a:spcAft>
              <a:buClrTx/>
              <a:buSzTx/>
            </a:pPr>
            <a:r>
              <a:rPr lang="ru-RU" sz="2400" dirty="0">
                <a:latin typeface="Times New Roman" pitchFamily="18" charset="0"/>
                <a:ea typeface="Calibri" pitchFamily="34" charset="0"/>
                <a:cs typeface="Times New Roman" pitchFamily="18" charset="0"/>
              </a:rPr>
              <a:t>- Лицензия</a:t>
            </a:r>
            <a:endParaRPr lang="ru-RU" sz="2400" dirty="0">
              <a:latin typeface="Times New Roman" pitchFamily="18" charset="0"/>
              <a:cs typeface="Times New Roman" pitchFamily="18" charset="0"/>
            </a:endParaRPr>
          </a:p>
          <a:p>
            <a:pPr lvl="0" algn="just" eaLnBrk="0" fontAlgn="base" hangingPunct="0">
              <a:spcBef>
                <a:spcPct val="0"/>
              </a:spcBef>
              <a:spcAft>
                <a:spcPct val="0"/>
              </a:spcAft>
              <a:buClrTx/>
              <a:buSzTx/>
              <a:buFontTx/>
              <a:buChar char="-"/>
            </a:pPr>
            <a:r>
              <a:rPr lang="ru-RU" sz="2400" dirty="0">
                <a:latin typeface="Times New Roman" pitchFamily="18" charset="0"/>
                <a:ea typeface="Times New Roman" pitchFamily="18" charset="0"/>
                <a:cs typeface="Times New Roman" pitchFamily="18" charset="0"/>
              </a:rPr>
              <a:t> Распорядительные акты и документы МДОУ «Детский сад № 241»</a:t>
            </a:r>
          </a:p>
          <a:p>
            <a:pPr lvl="0" algn="just" eaLnBrk="0" fontAlgn="base" hangingPunct="0">
              <a:spcBef>
                <a:spcPct val="0"/>
              </a:spcBef>
              <a:spcAft>
                <a:spcPct val="0"/>
              </a:spcAft>
              <a:buClrTx/>
              <a:buSzTx/>
            </a:pPr>
            <a:endParaRPr lang="ru-RU" sz="2400" dirty="0">
              <a:latin typeface="Times New Roman" pitchFamily="18" charset="0"/>
              <a:cs typeface="Times New Roman" pitchFamily="18" charset="0"/>
            </a:endParaRPr>
          </a:p>
          <a:p>
            <a:pPr lvl="0" algn="just" eaLnBrk="0" fontAlgn="base" hangingPunct="0">
              <a:spcBef>
                <a:spcPct val="0"/>
              </a:spcBef>
              <a:spcAft>
                <a:spcPct val="0"/>
              </a:spcAft>
              <a:buClrTx/>
              <a:buSzTx/>
            </a:pPr>
            <a:r>
              <a:rPr lang="ru-RU" sz="2400" dirty="0">
                <a:latin typeface="Times New Roman" pitchFamily="18" charset="0"/>
                <a:cs typeface="Times New Roman" pitchFamily="18" charset="0"/>
              </a:rPr>
              <a:t>Кружок «Лучики» (изонить) – 5-7 лет</a:t>
            </a:r>
          </a:p>
          <a:p>
            <a:pPr lvl="0" algn="just" eaLnBrk="0" fontAlgn="base" hangingPunct="0">
              <a:spcBef>
                <a:spcPct val="0"/>
              </a:spcBef>
              <a:spcAft>
                <a:spcPct val="0"/>
              </a:spcAft>
              <a:buClrTx/>
              <a:buSzTx/>
            </a:pPr>
            <a:r>
              <a:rPr lang="ru-RU" sz="2400" dirty="0">
                <a:latin typeface="Times New Roman" pitchFamily="18" charset="0"/>
                <a:cs typeface="Times New Roman" pitchFamily="18" charset="0"/>
              </a:rPr>
              <a:t>Кружок «</a:t>
            </a:r>
            <a:r>
              <a:rPr lang="ru-RU" sz="2400" dirty="0" err="1">
                <a:latin typeface="Times New Roman" pitchFamily="18" charset="0"/>
                <a:cs typeface="Times New Roman" pitchFamily="18" charset="0"/>
              </a:rPr>
              <a:t>Читайка</a:t>
            </a:r>
            <a:r>
              <a:rPr lang="ru-RU" sz="2400" dirty="0">
                <a:latin typeface="Times New Roman" pitchFamily="18" charset="0"/>
                <a:cs typeface="Times New Roman" pitchFamily="18" charset="0"/>
              </a:rPr>
              <a:t>» 5-7 лет</a:t>
            </a:r>
          </a:p>
          <a:p>
            <a:pPr lvl="0" algn="just" eaLnBrk="0" fontAlgn="base" hangingPunct="0">
              <a:spcBef>
                <a:spcPct val="0"/>
              </a:spcBef>
              <a:spcAft>
                <a:spcPct val="0"/>
              </a:spcAft>
              <a:buClrTx/>
              <a:buSzTx/>
            </a:pPr>
            <a:r>
              <a:rPr lang="ru-RU" sz="2400" dirty="0">
                <a:latin typeface="Times New Roman" pitchFamily="18" charset="0"/>
                <a:cs typeface="Times New Roman" pitchFamily="18" charset="0"/>
              </a:rPr>
              <a:t>Кружок «Оригами» 5-6лет</a:t>
            </a:r>
          </a:p>
          <a:p>
            <a:pPr lvl="0" algn="just" eaLnBrk="0" fontAlgn="base" hangingPunct="0">
              <a:spcBef>
                <a:spcPct val="0"/>
              </a:spcBef>
              <a:spcAft>
                <a:spcPct val="0"/>
              </a:spcAft>
              <a:buClrTx/>
              <a:buSzTx/>
            </a:pPr>
            <a:endParaRPr lang="ru-RU" sz="2400" dirty="0">
              <a:latin typeface="Times New Roman" pitchFamily="18" charset="0"/>
              <a:cs typeface="Times New Roman" pitchFamily="18" charset="0"/>
            </a:endParaRPr>
          </a:p>
          <a:p>
            <a:pPr lvl="0" algn="ctr" eaLnBrk="0" fontAlgn="base" hangingPunct="0">
              <a:spcBef>
                <a:spcPct val="0"/>
              </a:spcBef>
              <a:spcAft>
                <a:spcPct val="0"/>
              </a:spcAft>
              <a:buClrTx/>
              <a:buSzTx/>
            </a:pPr>
            <a:r>
              <a:rPr lang="ru-RU" sz="2400" dirty="0">
                <a:latin typeface="Times New Roman" pitchFamily="18" charset="0"/>
                <a:cs typeface="Times New Roman" pitchFamily="18" charset="0"/>
              </a:rPr>
              <a:t> Посещают кружки 60 детей</a:t>
            </a:r>
          </a:p>
          <a:p>
            <a:pPr lvl="0" algn="just" eaLnBrk="0" fontAlgn="base" hangingPunct="0">
              <a:spcBef>
                <a:spcPct val="0"/>
              </a:spcBef>
              <a:spcAft>
                <a:spcPct val="0"/>
              </a:spcAft>
              <a:buClrTx/>
              <a:buSzTx/>
            </a:pPr>
            <a:endParaRPr lang="ru-RU" sz="2400" dirty="0">
              <a:latin typeface="Times New Roman" pitchFamily="18" charset="0"/>
              <a:cs typeface="Times New Roman" pitchFamily="18" charset="0"/>
            </a:endParaRPr>
          </a:p>
          <a:p>
            <a:pPr lvl="0" algn="just" eaLnBrk="0" fontAlgn="base" hangingPunct="0">
              <a:spcBef>
                <a:spcPct val="0"/>
              </a:spcBef>
              <a:spcAft>
                <a:spcPct val="0"/>
              </a:spcAft>
              <a:buClrTx/>
              <a:buSzTx/>
            </a:pPr>
            <a:endParaRPr lang="ru-RU" sz="2400" dirty="0">
              <a:latin typeface="Times New Roman" pitchFamily="18" charset="0"/>
              <a:cs typeface="Times New Roman" pitchFamily="18" charset="0"/>
            </a:endParaRPr>
          </a:p>
          <a:p>
            <a:endParaRPr lang="ru-RU" dirty="0"/>
          </a:p>
        </p:txBody>
      </p:sp>
      <p:pic>
        <p:nvPicPr>
          <p:cNvPr id="5" name="Picture 1" descr="C:\Users\Воспитатель\Desktop\i.jpg"/>
          <p:cNvPicPr>
            <a:picLocks noChangeAspect="1" noChangeArrowheads="1"/>
          </p:cNvPicPr>
          <p:nvPr/>
        </p:nvPicPr>
        <p:blipFill>
          <a:blip r:embed="rId3"/>
          <a:srcRect/>
          <a:stretch>
            <a:fillRect/>
          </a:stretch>
        </p:blipFill>
        <p:spPr bwMode="auto">
          <a:xfrm>
            <a:off x="0" y="5643554"/>
            <a:ext cx="1182401" cy="1214446"/>
          </a:xfrm>
          <a:prstGeom prst="rect">
            <a:avLst/>
          </a:prstGeom>
          <a:noFill/>
          <a:ln>
            <a:solidFill>
              <a:srgbClr val="0F6FC6"/>
            </a:solidFill>
          </a:ln>
          <a:scene3d>
            <a:camera prst="orthographicFront"/>
            <a:lightRig rig="threePt" dir="t"/>
          </a:scene3d>
          <a:sp3d>
            <a:bevelT w="127000" h="127000" prst="angle"/>
            <a:bevelB w="25400" h="82550"/>
          </a:sp3d>
        </p:spPr>
      </p:pic>
    </p:spTree>
    <p:extLst>
      <p:ext uri="{BB962C8B-B14F-4D97-AF65-F5344CB8AC3E}">
        <p14:creationId xmlns:p14="http://schemas.microsoft.com/office/powerpoint/2010/main" val="368562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00042"/>
            <a:ext cx="8786874" cy="1357322"/>
          </a:xfrm>
        </p:spPr>
        <p:txBody>
          <a:bodyPr/>
          <a:lstStyle/>
          <a:p>
            <a:pPr algn="ctr"/>
            <a:r>
              <a:rPr lang="ru-RU" sz="4400" dirty="0"/>
              <a:t>Финансово-экономическая деятельность</a:t>
            </a:r>
          </a:p>
        </p:txBody>
      </p:sp>
      <p:sp>
        <p:nvSpPr>
          <p:cNvPr id="3" name="Текст 2"/>
          <p:cNvSpPr>
            <a:spLocks noGrp="1"/>
          </p:cNvSpPr>
          <p:nvPr>
            <p:ph type="body" idx="1"/>
          </p:nvPr>
        </p:nvSpPr>
        <p:spPr>
          <a:xfrm>
            <a:off x="530352" y="2214554"/>
            <a:ext cx="8256490" cy="4214842"/>
          </a:xfrm>
        </p:spPr>
        <p:txBody>
          <a:bodyPr>
            <a:normAutofit/>
          </a:bodyPr>
          <a:lstStyle/>
          <a:p>
            <a:pPr marL="228600" algn="ctr">
              <a:lnSpc>
                <a:spcPct val="115000"/>
              </a:lnSpc>
              <a:spcAft>
                <a:spcPts val="100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Поступило средств  -  36 158,5 </a:t>
            </a:r>
            <a:r>
              <a:rPr lang="ru-RU" sz="2800" b="1"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lnSpc>
                <a:spcPct val="115000"/>
              </a:lnSpc>
              <a:spcAft>
                <a:spcPts val="100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В том числе:</a:t>
            </a:r>
          </a:p>
          <a:p>
            <a:pPr marL="228600" algn="ctr">
              <a:lnSpc>
                <a:spcPct val="115000"/>
              </a:lnSpc>
              <a:spcAft>
                <a:spcPts val="100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Бюджетные средства</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 31 127,0 </a:t>
            </a:r>
            <a:r>
              <a:rPr lang="ru-RU" sz="2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ctr">
              <a:lnSpc>
                <a:spcPct val="115000"/>
              </a:lnSpc>
              <a:spcAft>
                <a:spcPts val="100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Внебюджетные средства</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 – 5 031,5 </a:t>
            </a:r>
            <a:r>
              <a:rPr lang="ru-RU" sz="2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596336" y="5268391"/>
            <a:ext cx="1547664" cy="1589609"/>
          </a:xfrm>
          <a:prstGeom prst="rect">
            <a:avLst/>
          </a:prstGeom>
          <a:noFill/>
          <a:ln>
            <a:solidFill>
              <a:srgbClr val="0F6FC6"/>
            </a:solidFill>
          </a:ln>
          <a:scene3d>
            <a:camera prst="orthographicFront"/>
            <a:lightRig rig="threePt" dir="t"/>
          </a:scene3d>
          <a:sp3d>
            <a:bevelT w="127000" h="127000" prst="angle"/>
            <a:bevelB w="25400" h="82550"/>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1071570"/>
          </a:xfrm>
        </p:spPr>
        <p:txBody>
          <a:bodyPr/>
          <a:lstStyle/>
          <a:p>
            <a:pPr algn="ctr"/>
            <a:r>
              <a:rPr lang="ru-RU" sz="3600" dirty="0"/>
              <a:t>Финансово-экономическая деятельность</a:t>
            </a:r>
          </a:p>
        </p:txBody>
      </p:sp>
      <p:sp>
        <p:nvSpPr>
          <p:cNvPr id="3" name="Текст 2"/>
          <p:cNvSpPr>
            <a:spLocks noGrp="1"/>
          </p:cNvSpPr>
          <p:nvPr>
            <p:ph type="body" idx="1"/>
          </p:nvPr>
        </p:nvSpPr>
        <p:spPr>
          <a:xfrm>
            <a:off x="323528" y="1285860"/>
            <a:ext cx="7979224" cy="5357850"/>
          </a:xfrm>
        </p:spPr>
        <p:txBody>
          <a:bodyPr>
            <a:normAutofit fontScale="85000" lnSpcReduction="20000"/>
          </a:bodyPr>
          <a:lstStyle/>
          <a:p>
            <a:pPr marL="228600" algn="just">
              <a:lnSpc>
                <a:spcPct val="115000"/>
              </a:lnSpc>
              <a:spcAft>
                <a:spcPts val="10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Расходы организации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36 290,7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 том числе:</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Заработная плата – 19 377,8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Начисления на выплаты по оплате труда – 5 907,0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Услуги связи  - 43,0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Коммунальные услуги – 1 953,3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Работы, услуги по содержанию имущества – 934,3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Прочие работы, услуги (услуги охраны, услуги банка,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мед.осмотры</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учеба сотрудников, обслуживание программного обеспечения, услуги по организации питания) – 5 057,2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Пособия по социальной помощи населению в натуральной форме (компенсация род. платы) – 908,4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Социальные пособия и компенсации персоналу в денежной форме (3 дня б/л) – 129,0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Уплата налогов, пошлин и сборов (налог на имущество, земельный налог) – 520,1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товаров и материальных запасов – 518,9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683388" y="1357298"/>
            <a:ext cx="1460612" cy="1500198"/>
          </a:xfrm>
          <a:prstGeom prst="rect">
            <a:avLst/>
          </a:prstGeom>
          <a:noFill/>
          <a:ln>
            <a:solidFill>
              <a:srgbClr val="0F6FC6"/>
            </a:solidFill>
          </a:ln>
          <a:scene3d>
            <a:camera prst="orthographicFront"/>
            <a:lightRig rig="threePt" dir="t"/>
          </a:scene3d>
          <a:sp3d>
            <a:bevelT w="127000" h="127000" prst="angle"/>
            <a:bevelB w="25400" h="82550"/>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286808" cy="2000264"/>
          </a:xfrm>
        </p:spPr>
        <p:txBody>
          <a:bodyPr/>
          <a:lstStyle/>
          <a:p>
            <a:pPr algn="ctr"/>
            <a:r>
              <a:rPr lang="ru-RU" sz="3200" dirty="0"/>
              <a:t>Материально- техническая база</a:t>
            </a:r>
            <a:br>
              <a:rPr lang="ru-RU" sz="3200" dirty="0"/>
            </a:br>
            <a:r>
              <a:rPr lang="ru-RU" sz="3200" dirty="0"/>
              <a:t>Закупка оборудования и материалов для образовательной деятельности </a:t>
            </a:r>
            <a:br>
              <a:rPr lang="ru-RU" sz="3200" dirty="0"/>
            </a:br>
            <a:r>
              <a:rPr lang="ru-RU" sz="3200" dirty="0"/>
              <a:t>(областной бюджет)</a:t>
            </a:r>
          </a:p>
        </p:txBody>
      </p:sp>
      <p:sp>
        <p:nvSpPr>
          <p:cNvPr id="3" name="Текст 2"/>
          <p:cNvSpPr>
            <a:spLocks noGrp="1"/>
          </p:cNvSpPr>
          <p:nvPr>
            <p:ph type="body" idx="1"/>
          </p:nvPr>
        </p:nvSpPr>
        <p:spPr>
          <a:xfrm>
            <a:off x="214282" y="2500306"/>
            <a:ext cx="8572560" cy="4000528"/>
          </a:xfrm>
        </p:spPr>
        <p:txBody>
          <a:bodyPr>
            <a:normAutofit lnSpcReduction="10000"/>
          </a:bodyPr>
          <a:lstStyle/>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Канцелярские принадлежности (для проведения образовательной деятельности с детьми) – 89,6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Игрушки – 31,6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Уличное игровое оборудование – 725,8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Термометр бесконтактный – 57,4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Спортивный инвентарь – 5,1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1000"/>
              </a:spcAft>
              <a:buFont typeface="+mj-lt"/>
              <a:buAutoNum type="arabicPeriod"/>
              <a:tabLst>
                <a:tab pos="45720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Дезинфицирующие средства – 151,0 </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тыс.руб</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buAutoNum type="arabicPeriod"/>
            </a:pPr>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266093" y="4929198"/>
            <a:ext cx="1877908" cy="1928803"/>
          </a:xfrm>
          <a:prstGeom prst="rect">
            <a:avLst/>
          </a:prstGeom>
          <a:noFill/>
          <a:ln>
            <a:solidFill>
              <a:srgbClr val="0F6FC6"/>
            </a:solidFill>
          </a:ln>
          <a:scene3d>
            <a:camera prst="orthographicFront"/>
            <a:lightRig rig="threePt" dir="t"/>
          </a:scene3d>
          <a:sp3d>
            <a:bevelT w="127000" h="127000" prst="angle"/>
            <a:bevelB w="25400" h="82550"/>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86808" cy="1143008"/>
          </a:xfrm>
        </p:spPr>
        <p:txBody>
          <a:bodyPr/>
          <a:lstStyle/>
          <a:p>
            <a:pPr algn="ctr"/>
            <a:r>
              <a:rPr lang="ru-RU" sz="4400" dirty="0"/>
              <a:t>Материально- техническая база</a:t>
            </a:r>
          </a:p>
        </p:txBody>
      </p:sp>
      <p:sp>
        <p:nvSpPr>
          <p:cNvPr id="3" name="Текст 2"/>
          <p:cNvSpPr>
            <a:spLocks noGrp="1"/>
          </p:cNvSpPr>
          <p:nvPr>
            <p:ph type="body" idx="1"/>
          </p:nvPr>
        </p:nvSpPr>
        <p:spPr>
          <a:xfrm>
            <a:off x="530352" y="1428736"/>
            <a:ext cx="7772400" cy="5072098"/>
          </a:xfrm>
        </p:spPr>
        <p:txBody>
          <a:bodyPr/>
          <a:lstStyle/>
          <a:p>
            <a:pPr algn="ctr"/>
            <a:endParaRPr lang="ru-RU" sz="3200" dirty="0"/>
          </a:p>
          <a:p>
            <a:pPr algn="ctr"/>
            <a:r>
              <a:rPr lang="ru-RU" sz="3200" dirty="0"/>
              <a:t> ремонтные  работы</a:t>
            </a:r>
          </a:p>
          <a:p>
            <a:pPr algn="ctr"/>
            <a:r>
              <a:rPr lang="ru-RU" sz="3200" dirty="0"/>
              <a:t> в 2020-2021 учебном году:</a:t>
            </a:r>
            <a:endParaRPr lang="en-US" sz="3200" dirty="0"/>
          </a:p>
          <a:p>
            <a:pPr algn="ctr"/>
            <a:r>
              <a:rPr lang="ru-RU" sz="3200" dirty="0"/>
              <a:t>ремонт кровли</a:t>
            </a:r>
          </a:p>
          <a:p>
            <a:endParaRPr lang="ru-RU" sz="3200" dirty="0"/>
          </a:p>
          <a:p>
            <a:pPr marL="457200" indent="-457200">
              <a:buAutoNum type="arabicPeriod"/>
            </a:pPr>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6987881" y="4643446"/>
            <a:ext cx="2156119" cy="2214554"/>
          </a:xfrm>
          <a:prstGeom prst="rect">
            <a:avLst/>
          </a:prstGeom>
          <a:noFill/>
          <a:ln>
            <a:solidFill>
              <a:srgbClr val="0F6FC6"/>
            </a:solidFill>
          </a:ln>
          <a:scene3d>
            <a:camera prst="orthographicFront"/>
            <a:lightRig rig="threePt" dir="t"/>
          </a:scene3d>
          <a:sp3d>
            <a:bevelT w="127000" h="127000" prst="angle"/>
            <a:bevelB w="25400" h="82550"/>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86808" cy="1571636"/>
          </a:xfrm>
        </p:spPr>
        <p:txBody>
          <a:bodyPr/>
          <a:lstStyle/>
          <a:p>
            <a:pPr algn="ctr"/>
            <a:br>
              <a:rPr lang="ru-RU" sz="4400" dirty="0"/>
            </a:br>
            <a:br>
              <a:rPr lang="ru-RU" sz="4400" dirty="0"/>
            </a:br>
            <a:br>
              <a:rPr lang="ru-RU" sz="4400" dirty="0"/>
            </a:br>
            <a:r>
              <a:rPr lang="ru-RU" sz="4400" dirty="0"/>
              <a:t>Перспективы развития ДОУ </a:t>
            </a:r>
            <a:br>
              <a:rPr lang="ru-RU" sz="4400" dirty="0"/>
            </a:br>
            <a:r>
              <a:rPr lang="ru-RU" sz="4400" dirty="0"/>
              <a:t>на 2021-2022 учебный год</a:t>
            </a:r>
          </a:p>
        </p:txBody>
      </p:sp>
      <p:sp>
        <p:nvSpPr>
          <p:cNvPr id="3" name="Текст 2"/>
          <p:cNvSpPr>
            <a:spLocks noGrp="1"/>
          </p:cNvSpPr>
          <p:nvPr>
            <p:ph type="body" idx="1"/>
          </p:nvPr>
        </p:nvSpPr>
        <p:spPr>
          <a:xfrm>
            <a:off x="357158" y="1428736"/>
            <a:ext cx="8215370" cy="5072098"/>
          </a:xfrm>
        </p:spPr>
        <p:txBody>
          <a:bodyPr>
            <a:normAutofit/>
          </a:bodyPr>
          <a:lstStyle/>
          <a:p>
            <a:endParaRPr lang="ru-RU" sz="3200" dirty="0"/>
          </a:p>
          <a:p>
            <a:r>
              <a:rPr lang="ru-RU" sz="3200" dirty="0"/>
              <a:t> </a:t>
            </a:r>
          </a:p>
          <a:p>
            <a:pPr algn="ctr"/>
            <a:endParaRPr lang="ru-RU" sz="3200" dirty="0"/>
          </a:p>
          <a:p>
            <a:pPr marL="457200" indent="-457200">
              <a:buAutoNum type="arabicPeriod"/>
            </a:pPr>
            <a:endParaRPr lang="ru-RU" dirty="0"/>
          </a:p>
        </p:txBody>
      </p:sp>
      <p:sp>
        <p:nvSpPr>
          <p:cNvPr id="53250" name="Rectangle 2"/>
          <p:cNvSpPr>
            <a:spLocks noChangeArrowheads="1"/>
          </p:cNvSpPr>
          <p:nvPr/>
        </p:nvSpPr>
        <p:spPr bwMode="auto">
          <a:xfrm>
            <a:off x="250001" y="1912479"/>
            <a:ext cx="86439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3289300" algn="l"/>
              </a:tabLst>
            </a:pPr>
            <a:r>
              <a:rPr lang="ru-RU" sz="2400" dirty="0">
                <a:latin typeface="Times New Roman" pitchFamily="18" charset="0"/>
                <a:ea typeface="Times New Roman" pitchFamily="18" charset="0"/>
                <a:cs typeface="Times New Roman" pitchFamily="18" charset="0"/>
              </a:rPr>
              <a:t>Продолжать повышать  э</a:t>
            </a: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ффективность сотрудничества педагогов с родителями в условиях реализации ФГОС ДО</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3289300" algn="l"/>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Повышать профессиональную компетентность педагога в процессе реализации ООП ДОУ в соответствии с ФГОС ДО</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tab pos="3289300" algn="l"/>
              </a:tabLst>
            </a:pP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Повышать</a:t>
            </a:r>
            <a:r>
              <a:rPr kumimoji="0" lang="ru-RU" sz="24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эффективность   образовательного процесса в ДОУ в условиях реализации ФГОС ДО</a:t>
            </a:r>
          </a:p>
          <a:p>
            <a:pPr lvl="0" algn="just" eaLnBrk="0" fontAlgn="base" hangingPunct="0">
              <a:spcBef>
                <a:spcPct val="0"/>
              </a:spcBef>
              <a:spcAft>
                <a:spcPct val="0"/>
              </a:spcAft>
              <a:buFont typeface="Wingdings" pitchFamily="2" charset="2"/>
              <a:buChar char="§"/>
              <a:tabLst>
                <a:tab pos="3289300" algn="l"/>
              </a:tabLst>
            </a:pPr>
            <a:r>
              <a:rPr lang="ru-RU" sz="2400" dirty="0">
                <a:latin typeface="Times New Roman" pitchFamily="18" charset="0"/>
                <a:cs typeface="Times New Roman" pitchFamily="18" charset="0"/>
              </a:rPr>
              <a:t>Продолжать пополнять развивающую предметно пространственную среду  исходя из индивидуальных и возрастных особенностях воспитанников ДОУ и в соответствии с ФГОС ДО</a:t>
            </a:r>
          </a:p>
          <a:p>
            <a:pPr lvl="0" algn="just" eaLnBrk="0" fontAlgn="base" hangingPunct="0">
              <a:spcBef>
                <a:spcPct val="0"/>
              </a:spcBef>
              <a:spcAft>
                <a:spcPct val="0"/>
              </a:spcAft>
              <a:buFont typeface="Wingdings" pitchFamily="2" charset="2"/>
              <a:buChar char="§"/>
              <a:tabLst>
                <a:tab pos="3289300" algn="l"/>
              </a:tabLst>
            </a:pPr>
            <a:r>
              <a:rPr lang="ru-RU" sz="2400" dirty="0">
                <a:latin typeface="Times New Roman" pitchFamily="18" charset="0"/>
                <a:cs typeface="Times New Roman" pitchFamily="18" charset="0"/>
              </a:rPr>
              <a:t>Подано 2 заявка на статус МИП и МРЦ, продолжает работать площадка по раннему возрасту</a:t>
            </a:r>
          </a:p>
        </p:txBody>
      </p:sp>
      <p:pic>
        <p:nvPicPr>
          <p:cNvPr id="5" name="Picture 1" descr="C:\Users\Воспитатель\Desktop\i.jpg">
            <a:extLst>
              <a:ext uri="{FF2B5EF4-FFF2-40B4-BE49-F238E27FC236}">
                <a16:creationId xmlns:a16="http://schemas.microsoft.com/office/drawing/2014/main" id="{4F369AC0-AC65-48C4-A470-D5C067E70387}"/>
              </a:ext>
            </a:extLst>
          </p:cNvPr>
          <p:cNvPicPr>
            <a:picLocks noChangeAspect="1" noChangeArrowheads="1"/>
          </p:cNvPicPr>
          <p:nvPr/>
        </p:nvPicPr>
        <p:blipFill>
          <a:blip r:embed="rId2"/>
          <a:srcRect/>
          <a:stretch>
            <a:fillRect/>
          </a:stretch>
        </p:blipFill>
        <p:spPr bwMode="auto">
          <a:xfrm>
            <a:off x="8199846" y="87737"/>
            <a:ext cx="888239" cy="99273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4414854"/>
          </a:xfrm>
        </p:spPr>
        <p:txBody>
          <a:bodyPr>
            <a:normAutofit/>
          </a:bodyPr>
          <a:lstStyle/>
          <a:p>
            <a:pPr algn="ctr"/>
            <a:r>
              <a:rPr lang="ru-RU" sz="9600" dirty="0"/>
              <a:t>СПАСИБО</a:t>
            </a:r>
            <a:br>
              <a:rPr lang="ru-RU" sz="9600" dirty="0"/>
            </a:br>
            <a:r>
              <a:rPr lang="ru-RU" sz="9600" dirty="0"/>
              <a:t> ЗА ВНИМАНИЕ</a:t>
            </a:r>
          </a:p>
        </p:txBody>
      </p:sp>
      <p:pic>
        <p:nvPicPr>
          <p:cNvPr id="4" name="Picture 1" descr="C:\Users\Воспитатель\Desktop\i.jpg">
            <a:extLst>
              <a:ext uri="{FF2B5EF4-FFF2-40B4-BE49-F238E27FC236}">
                <a16:creationId xmlns:a16="http://schemas.microsoft.com/office/drawing/2014/main" id="{D9304D30-9DCC-4770-99EA-CE4949293DAA}"/>
              </a:ext>
            </a:extLst>
          </p:cNvPr>
          <p:cNvPicPr>
            <a:picLocks noChangeAspect="1" noChangeArrowheads="1"/>
          </p:cNvPicPr>
          <p:nvPr/>
        </p:nvPicPr>
        <p:blipFill>
          <a:blip r:embed="rId2"/>
          <a:srcRect/>
          <a:stretch>
            <a:fillRect/>
          </a:stretch>
        </p:blipFill>
        <p:spPr bwMode="auto">
          <a:xfrm>
            <a:off x="0" y="0"/>
            <a:ext cx="1022674" cy="114298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7772400" cy="1071570"/>
          </a:xfrm>
        </p:spPr>
        <p:txBody>
          <a:bodyPr/>
          <a:lstStyle/>
          <a:p>
            <a:pPr algn="ctr"/>
            <a:r>
              <a:rPr lang="ru-RU" sz="4800" dirty="0"/>
              <a:t>Контингент воспитанников</a:t>
            </a:r>
          </a:p>
        </p:txBody>
      </p:sp>
      <p:sp>
        <p:nvSpPr>
          <p:cNvPr id="3" name="Текст 2"/>
          <p:cNvSpPr>
            <a:spLocks noGrp="1"/>
          </p:cNvSpPr>
          <p:nvPr>
            <p:ph type="body" idx="1"/>
          </p:nvPr>
        </p:nvSpPr>
        <p:spPr>
          <a:xfrm>
            <a:off x="285720" y="1285860"/>
            <a:ext cx="8572560" cy="5214974"/>
          </a:xfrm>
        </p:spPr>
        <p:txBody>
          <a:bodyPr>
            <a:noAutofit/>
          </a:bodyPr>
          <a:lstStyle/>
          <a:p>
            <a:r>
              <a:rPr lang="ru-RU" sz="2800" dirty="0"/>
              <a:t>Общая численность детей составляет 287 (2019-293) детей, что составляет снижение численного состава на 6 воспитанников. </a:t>
            </a:r>
          </a:p>
          <a:p>
            <a:r>
              <a:rPr lang="ru-RU" sz="2800" dirty="0"/>
              <a:t>Детский сад посещают дети в возрасте с 2 лет до 7 лет, в том числе:</a:t>
            </a:r>
          </a:p>
          <a:p>
            <a:r>
              <a:rPr lang="ru-RU" sz="2800" dirty="0"/>
              <a:t> дети раннего возраста (с 2 до 3 лет) – 29 человека (2019г. - 36 чел.),</a:t>
            </a:r>
          </a:p>
          <a:p>
            <a:r>
              <a:rPr lang="ru-RU" sz="2800" dirty="0"/>
              <a:t> дети дошкольного возраста (с 3 до 7 лет) – 258 человек (2019г. - 257чел.)</a:t>
            </a:r>
          </a:p>
          <a:p>
            <a:endParaRPr lang="ru-RU" sz="3200" dirty="0"/>
          </a:p>
        </p:txBody>
      </p:sp>
      <p:pic>
        <p:nvPicPr>
          <p:cNvPr id="4" name="Picture 3"/>
          <p:cNvPicPr>
            <a:picLocks noChangeAspect="1" noChangeArrowheads="1"/>
          </p:cNvPicPr>
          <p:nvPr/>
        </p:nvPicPr>
        <p:blipFill>
          <a:blip r:embed="rId3" cstate="print"/>
          <a:srcRect/>
          <a:stretch>
            <a:fillRect/>
          </a:stretch>
        </p:blipFill>
        <p:spPr bwMode="auto">
          <a:xfrm>
            <a:off x="6732240" y="5057762"/>
            <a:ext cx="2411760" cy="17836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8113614" cy="1071570"/>
          </a:xfrm>
        </p:spPr>
        <p:txBody>
          <a:bodyPr/>
          <a:lstStyle/>
          <a:p>
            <a:r>
              <a:rPr lang="ru-RU" sz="4800" dirty="0"/>
              <a:t>Контингент воспитанников</a:t>
            </a:r>
          </a:p>
        </p:txBody>
      </p:sp>
      <p:sp>
        <p:nvSpPr>
          <p:cNvPr id="3" name="Текст 2"/>
          <p:cNvSpPr>
            <a:spLocks noGrp="1"/>
          </p:cNvSpPr>
          <p:nvPr>
            <p:ph type="body" idx="1"/>
          </p:nvPr>
        </p:nvSpPr>
        <p:spPr>
          <a:xfrm>
            <a:off x="530352" y="1714488"/>
            <a:ext cx="7772400" cy="4572032"/>
          </a:xfrm>
        </p:spPr>
        <p:txBody>
          <a:bodyPr/>
          <a:lstStyle/>
          <a:p>
            <a:r>
              <a:rPr lang="ru-RU" dirty="0"/>
              <a:t> </a:t>
            </a:r>
            <a:r>
              <a:rPr lang="ru-RU" sz="2800" dirty="0"/>
              <a:t>Воспитанников с ограниченными возможностями здоровья (ТНР, ЗПР) в общей численности воспитанников, получающих услуги – 43 (15 % от общей численности воспитанников).</a:t>
            </a:r>
          </a:p>
          <a:p>
            <a:r>
              <a:rPr lang="ru-RU" sz="2800" dirty="0"/>
              <a:t> По сравнению с 2019г. </a:t>
            </a:r>
          </a:p>
          <a:p>
            <a:r>
              <a:rPr lang="ru-RU" sz="2800" dirty="0"/>
              <a:t>повышение  показателя на 1,1%</a:t>
            </a:r>
          </a:p>
          <a:p>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6732240" y="4149080"/>
            <a:ext cx="2285984" cy="2554914"/>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38896"/>
          </a:xfrm>
        </p:spPr>
        <p:txBody>
          <a:bodyPr>
            <a:normAutofit fontScale="90000"/>
          </a:bodyPr>
          <a:lstStyle/>
          <a:p>
            <a:pPr algn="ctr"/>
            <a:r>
              <a:rPr lang="ru-RU" sz="3600" dirty="0"/>
              <a:t>Заболеваемость детей ДОУ за 2020г.</a:t>
            </a:r>
          </a:p>
        </p:txBody>
      </p:sp>
      <p:graphicFrame>
        <p:nvGraphicFramePr>
          <p:cNvPr id="5" name="Диаграмма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597688211"/>
              </p:ext>
            </p:extLst>
          </p:nvPr>
        </p:nvGraphicFramePr>
        <p:xfrm>
          <a:off x="457200" y="1412776"/>
          <a:ext cx="8147248" cy="4741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38896"/>
          </a:xfrm>
        </p:spPr>
        <p:txBody>
          <a:bodyPr>
            <a:normAutofit fontScale="90000"/>
          </a:bodyPr>
          <a:lstStyle/>
          <a:p>
            <a:pPr algn="ctr"/>
            <a:r>
              <a:rPr lang="ru-RU" sz="3600" dirty="0"/>
              <a:t>Заболеваемость детей ДОУ за 2020г.</a:t>
            </a:r>
          </a:p>
        </p:txBody>
      </p:sp>
      <p:graphicFrame>
        <p:nvGraphicFramePr>
          <p:cNvPr id="4" name="Диаграмма 3">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862119094"/>
              </p:ext>
            </p:extLst>
          </p:nvPr>
        </p:nvGraphicFramePr>
        <p:xfrm>
          <a:off x="592488" y="1598984"/>
          <a:ext cx="7959024" cy="4422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79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857232"/>
            <a:ext cx="7772400" cy="1285884"/>
          </a:xfrm>
        </p:spPr>
        <p:txBody>
          <a:bodyPr/>
          <a:lstStyle/>
          <a:p>
            <a:pPr algn="ctr"/>
            <a:r>
              <a:rPr lang="ru-RU" sz="4800" dirty="0"/>
              <a:t>Движение контингента детей в ДОУ в 2020г.</a:t>
            </a:r>
          </a:p>
        </p:txBody>
      </p:sp>
      <p:sp>
        <p:nvSpPr>
          <p:cNvPr id="3" name="Текст 2"/>
          <p:cNvSpPr>
            <a:spLocks noGrp="1"/>
          </p:cNvSpPr>
          <p:nvPr>
            <p:ph type="body" idx="1"/>
          </p:nvPr>
        </p:nvSpPr>
        <p:spPr>
          <a:xfrm>
            <a:off x="530352" y="2214554"/>
            <a:ext cx="7772400" cy="4214842"/>
          </a:xfrm>
        </p:spPr>
        <p:txBody>
          <a:bodyPr>
            <a:normAutofit/>
          </a:bodyPr>
          <a:lstStyle/>
          <a:p>
            <a:pPr algn="ctr"/>
            <a:r>
              <a:rPr lang="ru-RU" sz="3600" dirty="0">
                <a:solidFill>
                  <a:schemeClr val="accent6">
                    <a:lumMod val="20000"/>
                    <a:lumOff val="80000"/>
                  </a:schemeClr>
                </a:solidFill>
              </a:rPr>
              <a:t>Принято в ДОУ </a:t>
            </a:r>
          </a:p>
          <a:p>
            <a:pPr algn="ctr"/>
            <a:r>
              <a:rPr lang="ru-RU" sz="3600" dirty="0">
                <a:solidFill>
                  <a:schemeClr val="accent6">
                    <a:lumMod val="20000"/>
                    <a:lumOff val="80000"/>
                  </a:schemeClr>
                </a:solidFill>
              </a:rPr>
              <a:t> с 2-3 лет – 37 детей (2019г.- 44)</a:t>
            </a:r>
          </a:p>
          <a:p>
            <a:pPr algn="ctr"/>
            <a:r>
              <a:rPr lang="ru-RU" sz="3600" dirty="0">
                <a:solidFill>
                  <a:schemeClr val="accent6">
                    <a:lumMod val="20000"/>
                    <a:lumOff val="80000"/>
                  </a:schemeClr>
                </a:solidFill>
              </a:rPr>
              <a:t>с 3-7 – 29 ребенок (2019г. -46 )</a:t>
            </a:r>
          </a:p>
          <a:p>
            <a:pPr algn="ctr"/>
            <a:r>
              <a:rPr lang="ru-RU" sz="3600" dirty="0">
                <a:solidFill>
                  <a:schemeClr val="accent6">
                    <a:lumMod val="20000"/>
                    <a:lumOff val="80000"/>
                  </a:schemeClr>
                </a:solidFill>
              </a:rPr>
              <a:t>Количество </a:t>
            </a:r>
          </a:p>
          <a:p>
            <a:pPr algn="ctr"/>
            <a:r>
              <a:rPr lang="ru-RU" sz="3600" dirty="0">
                <a:solidFill>
                  <a:schemeClr val="accent6">
                    <a:lumMod val="20000"/>
                    <a:lumOff val="80000"/>
                  </a:schemeClr>
                </a:solidFill>
              </a:rPr>
              <a:t>выпускников в 2021г. - 70 </a:t>
            </a:r>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670155" y="5210768"/>
            <a:ext cx="1473845" cy="1647232"/>
          </a:xfrm>
          <a:prstGeom prst="rect">
            <a:avLst/>
          </a:prstGeom>
          <a:noFill/>
          <a:ln>
            <a:solidFill>
              <a:schemeClr val="accent1"/>
            </a:solidFill>
          </a:ln>
          <a:scene3d>
            <a:camera prst="orthographicFront"/>
            <a:lightRig rig="threePt" dir="t"/>
          </a:scene3d>
          <a:sp3d>
            <a:bevelT w="127000" h="127000" prst="angle"/>
            <a:bevelB w="25400" h="82550"/>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785794"/>
            <a:ext cx="7772400" cy="1643074"/>
          </a:xfrm>
        </p:spPr>
        <p:txBody>
          <a:bodyPr/>
          <a:lstStyle/>
          <a:p>
            <a:pPr algn="ctr"/>
            <a:r>
              <a:rPr lang="ru-RU" dirty="0"/>
              <a:t>Результаты адаптации к ДОУ</a:t>
            </a:r>
          </a:p>
        </p:txBody>
      </p:sp>
      <p:sp>
        <p:nvSpPr>
          <p:cNvPr id="3" name="Текст 2"/>
          <p:cNvSpPr>
            <a:spLocks noGrp="1"/>
          </p:cNvSpPr>
          <p:nvPr>
            <p:ph type="body" idx="1"/>
          </p:nvPr>
        </p:nvSpPr>
        <p:spPr>
          <a:xfrm>
            <a:off x="500034" y="2285992"/>
            <a:ext cx="7802718" cy="4000528"/>
          </a:xfrm>
        </p:spPr>
        <p:txBody>
          <a:bodyPr numCol="2"/>
          <a:lstStyle/>
          <a:p>
            <a:r>
              <a:rPr lang="ru-RU" dirty="0"/>
              <a:t>                                         </a:t>
            </a:r>
          </a:p>
          <a:p>
            <a:r>
              <a:rPr lang="ru-RU" dirty="0">
                <a:solidFill>
                  <a:schemeClr val="accent6">
                    <a:lumMod val="20000"/>
                    <a:lumOff val="80000"/>
                  </a:schemeClr>
                </a:solidFill>
              </a:rPr>
              <a:t>                                          Ясли:                          </a:t>
            </a:r>
          </a:p>
          <a:p>
            <a:endParaRPr lang="ru-RU" dirty="0">
              <a:solidFill>
                <a:schemeClr val="accent6">
                  <a:lumMod val="20000"/>
                  <a:lumOff val="80000"/>
                </a:schemeClr>
              </a:solidFill>
            </a:endParaRPr>
          </a:p>
          <a:p>
            <a:r>
              <a:rPr lang="ru-RU" dirty="0">
                <a:solidFill>
                  <a:schemeClr val="accent6">
                    <a:lumMod val="20000"/>
                    <a:lumOff val="80000"/>
                  </a:schemeClr>
                </a:solidFill>
              </a:rPr>
              <a:t>Поступило всего:              37</a:t>
            </a:r>
          </a:p>
          <a:p>
            <a:r>
              <a:rPr lang="ru-RU" dirty="0">
                <a:solidFill>
                  <a:schemeClr val="accent6">
                    <a:lumMod val="20000"/>
                    <a:lumOff val="80000"/>
                  </a:schemeClr>
                </a:solidFill>
              </a:rPr>
              <a:t>Легкая степень         17(46%)</a:t>
            </a:r>
          </a:p>
          <a:p>
            <a:r>
              <a:rPr lang="ru-RU" dirty="0">
                <a:solidFill>
                  <a:schemeClr val="accent6">
                    <a:lumMod val="20000"/>
                    <a:lumOff val="80000"/>
                  </a:schemeClr>
                </a:solidFill>
              </a:rPr>
              <a:t>Средняя степень      20(54%) </a:t>
            </a:r>
          </a:p>
          <a:p>
            <a:r>
              <a:rPr lang="ru-RU" dirty="0">
                <a:solidFill>
                  <a:schemeClr val="accent6">
                    <a:lumMod val="20000"/>
                    <a:lumOff val="80000"/>
                  </a:schemeClr>
                </a:solidFill>
              </a:rPr>
              <a:t>Тяжелая  степень -    -                                              -</a:t>
            </a:r>
          </a:p>
          <a:p>
            <a:endParaRPr lang="ru-RU" dirty="0">
              <a:solidFill>
                <a:schemeClr val="accent6">
                  <a:lumMod val="20000"/>
                  <a:lumOff val="80000"/>
                </a:schemeClr>
              </a:solidFill>
            </a:endParaRPr>
          </a:p>
          <a:p>
            <a:endParaRPr lang="ru-RU" dirty="0">
              <a:solidFill>
                <a:schemeClr val="accent6">
                  <a:lumMod val="20000"/>
                  <a:lumOff val="80000"/>
                </a:schemeClr>
              </a:solidFill>
            </a:endParaRPr>
          </a:p>
          <a:p>
            <a:endParaRPr lang="ru-RU" dirty="0">
              <a:solidFill>
                <a:schemeClr val="accent6">
                  <a:lumMod val="20000"/>
                  <a:lumOff val="80000"/>
                </a:schemeClr>
              </a:solidFill>
            </a:endParaRPr>
          </a:p>
          <a:p>
            <a:r>
              <a:rPr lang="ru-RU" dirty="0">
                <a:solidFill>
                  <a:schemeClr val="accent6">
                    <a:lumMod val="20000"/>
                    <a:lumOff val="80000"/>
                  </a:schemeClr>
                </a:solidFill>
              </a:rPr>
              <a:t>                         Сад:</a:t>
            </a:r>
          </a:p>
          <a:p>
            <a:r>
              <a:rPr lang="ru-RU" dirty="0">
                <a:solidFill>
                  <a:schemeClr val="accent6">
                    <a:lumMod val="20000"/>
                    <a:lumOff val="80000"/>
                  </a:schemeClr>
                </a:solidFill>
              </a:rPr>
              <a:t>                            </a:t>
            </a:r>
          </a:p>
          <a:p>
            <a:r>
              <a:rPr lang="ru-RU" dirty="0">
                <a:solidFill>
                  <a:schemeClr val="accent6">
                    <a:lumMod val="20000"/>
                    <a:lumOff val="80000"/>
                  </a:schemeClr>
                </a:solidFill>
              </a:rPr>
              <a:t>                           29</a:t>
            </a:r>
          </a:p>
          <a:p>
            <a:r>
              <a:rPr lang="ru-RU" dirty="0">
                <a:solidFill>
                  <a:schemeClr val="accent6">
                    <a:lumMod val="20000"/>
                    <a:lumOff val="80000"/>
                  </a:schemeClr>
                </a:solidFill>
              </a:rPr>
              <a:t>                            29(100%)</a:t>
            </a:r>
          </a:p>
          <a:p>
            <a:r>
              <a:rPr lang="ru-RU" dirty="0">
                <a:solidFill>
                  <a:schemeClr val="accent6">
                    <a:lumMod val="20000"/>
                    <a:lumOff val="80000"/>
                  </a:schemeClr>
                </a:solidFill>
              </a:rPr>
              <a:t>                            0(0%)</a:t>
            </a:r>
            <a:endParaRPr lang="ru-RU" dirty="0"/>
          </a:p>
        </p:txBody>
      </p:sp>
      <p:pic>
        <p:nvPicPr>
          <p:cNvPr id="4" name="Picture 1" descr="C:\Users\Воспитатель\Desktop\i.jpg"/>
          <p:cNvPicPr>
            <a:picLocks noChangeAspect="1" noChangeArrowheads="1"/>
          </p:cNvPicPr>
          <p:nvPr/>
        </p:nvPicPr>
        <p:blipFill>
          <a:blip r:embed="rId3"/>
          <a:srcRect/>
          <a:stretch>
            <a:fillRect/>
          </a:stretch>
        </p:blipFill>
        <p:spPr bwMode="auto">
          <a:xfrm>
            <a:off x="7286644" y="4950305"/>
            <a:ext cx="1857356" cy="1907695"/>
          </a:xfrm>
          <a:prstGeom prst="rect">
            <a:avLst/>
          </a:prstGeom>
          <a:noFill/>
          <a:ln>
            <a:solidFill>
              <a:srgbClr val="0F6FC6"/>
            </a:solidFill>
          </a:ln>
          <a:scene3d>
            <a:camera prst="orthographicFront"/>
            <a:lightRig rig="threePt" dir="t"/>
          </a:scene3d>
          <a:sp3d>
            <a:bevelT w="127000" h="127000" prst="angle"/>
            <a:bevelB w="25400" h="82550"/>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2553</TotalTime>
  <Words>2530</Words>
  <Application>Microsoft Office PowerPoint</Application>
  <PresentationFormat>Экран (4:3)</PresentationFormat>
  <Paragraphs>387</Paragraphs>
  <Slides>36</Slides>
  <Notes>34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36</vt:i4>
      </vt:variant>
    </vt:vector>
  </HeadingPairs>
  <TitlesOfParts>
    <vt:vector size="45" baseType="lpstr">
      <vt:lpstr>Calibri</vt:lpstr>
      <vt:lpstr>Constantia</vt:lpstr>
      <vt:lpstr>Symbol</vt:lpstr>
      <vt:lpstr>Times New Roman</vt:lpstr>
      <vt:lpstr>Wingdings</vt:lpstr>
      <vt:lpstr>Wingdings 2</vt:lpstr>
      <vt:lpstr>Поток</vt:lpstr>
      <vt:lpstr>PDF</vt:lpstr>
      <vt:lpstr>Microsoft Excel 97-2003 Worksheet</vt:lpstr>
      <vt:lpstr>Публичный отчет о деятельности  МДОУ  «Детский сад № 241»  за 2020год</vt:lpstr>
      <vt:lpstr>МДОУ «Детский сад  № 241» </vt:lpstr>
      <vt:lpstr>Контингент воспитанников</vt:lpstr>
      <vt:lpstr>Контингент воспитанников</vt:lpstr>
      <vt:lpstr>Контингент воспитанников</vt:lpstr>
      <vt:lpstr>Заболеваемость детей ДОУ за 2020г.</vt:lpstr>
      <vt:lpstr>Заболеваемость детей ДОУ за 2020г.</vt:lpstr>
      <vt:lpstr>Движение контингента детей в ДОУ в 2020г.</vt:lpstr>
      <vt:lpstr>Результаты адаптации к ДОУ</vt:lpstr>
      <vt:lpstr>Кадровое обеспечение</vt:lpstr>
      <vt:lpstr>Образовательный уровень педагогов:</vt:lpstr>
      <vt:lpstr>Квалификационный уровень педагогов</vt:lpstr>
      <vt:lpstr>Квалификационный уровень педагогов</vt:lpstr>
      <vt:lpstr>Педагогический стаж </vt:lpstr>
      <vt:lpstr>Возрастной ценз педагогов </vt:lpstr>
      <vt:lpstr>Повышение квалификации педагогов</vt:lpstr>
      <vt:lpstr>Образовательная деятельность</vt:lpstr>
      <vt:lpstr>            Цель  ДОУ </vt:lpstr>
      <vt:lpstr>Задачи:</vt:lpstr>
      <vt:lpstr>Инновационная  деятельность</vt:lpstr>
      <vt:lpstr>Инновационная  деятельность</vt:lpstr>
      <vt:lpstr>Инновационная  деятельность</vt:lpstr>
      <vt:lpstr>Инновационная  деятельность</vt:lpstr>
      <vt:lpstr>       Участие в конкурсах  ДОУ </vt:lpstr>
      <vt:lpstr>Освоение  программы </vt:lpstr>
      <vt:lpstr>       Публикации педагогов ДОУ  </vt:lpstr>
      <vt:lpstr>            Газета «Дельфинёнок» Ответственные  - Соколова Е.В., Новикова А.А.</vt:lpstr>
      <vt:lpstr>          ИМИДЖ УЧРЕЖДЕНИЯ Страница ВКонтакте</vt:lpstr>
      <vt:lpstr>      Анкетирование родителей</vt:lpstr>
      <vt:lpstr>Дополнительные образовательные (платные) услуги</vt:lpstr>
      <vt:lpstr>Финансово-экономическая деятельность</vt:lpstr>
      <vt:lpstr>Финансово-экономическая деятельность</vt:lpstr>
      <vt:lpstr>Материально- техническая база Закупка оборудования и материалов для образовательной деятельности  (областной бюджет)</vt:lpstr>
      <vt:lpstr>Материально- техническая база</vt:lpstr>
      <vt:lpstr>   Перспективы развития ДОУ  на 2021-2022 учебный год</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Публичный отчет за 2013г. МДОУ детский сад комбинированного вида № 241</dc:title>
  <dc:creator>Воспитатель</dc:creator>
  <cp:lastModifiedBy>User</cp:lastModifiedBy>
  <cp:revision>136</cp:revision>
  <dcterms:created xsi:type="dcterms:W3CDTF">2014-02-09T11:31:18Z</dcterms:created>
  <dcterms:modified xsi:type="dcterms:W3CDTF">2021-07-12T11:40:23Z</dcterms:modified>
</cp:coreProperties>
</file>