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handoutMasterIdLst>
    <p:handoutMasterId r:id="rId18"/>
  </p:handoutMasterIdLst>
  <p:sldIdLst>
    <p:sldId id="256" r:id="rId5"/>
    <p:sldId id="257" r:id="rId6"/>
    <p:sldId id="317" r:id="rId7"/>
    <p:sldId id="270" r:id="rId8"/>
    <p:sldId id="271" r:id="rId9"/>
    <p:sldId id="274" r:id="rId10"/>
    <p:sldId id="258" r:id="rId11"/>
    <p:sldId id="315" r:id="rId12"/>
    <p:sldId id="316" r:id="rId13"/>
    <p:sldId id="272" r:id="rId14"/>
    <p:sldId id="273" r:id="rId15"/>
    <p:sldId id="26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2" autoAdjust="0"/>
    <p:restoredTop sz="94660"/>
  </p:normalViewPr>
  <p:slideViewPr>
    <p:cSldViewPr>
      <p:cViewPr varScale="1">
        <p:scale>
          <a:sx n="68" d="100"/>
          <a:sy n="68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1E702-F7A1-49C6-B911-92C406E208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21E96-6855-4BA9-A58D-973D3A912E00}">
      <dgm:prSet phldrT="[Текст]"/>
      <dgm:spPr/>
      <dgm:t>
        <a:bodyPr/>
        <a:lstStyle/>
        <a:p>
          <a:r>
            <a:rPr lang="ru-RU" dirty="0"/>
            <a:t>5-дневная рабочая неделя</a:t>
          </a:r>
        </a:p>
      </dgm:t>
    </dgm:pt>
    <dgm:pt modelId="{EC847941-0AA7-46DE-B946-B5CA58F6BA2E}" type="parTrans" cxnId="{38B8E168-9EB1-4B7B-9B1E-906CCF2E2704}">
      <dgm:prSet/>
      <dgm:spPr/>
      <dgm:t>
        <a:bodyPr/>
        <a:lstStyle/>
        <a:p>
          <a:endParaRPr lang="ru-RU"/>
        </a:p>
      </dgm:t>
    </dgm:pt>
    <dgm:pt modelId="{70E5C64D-B800-461E-88D2-408E169421E1}" type="sibTrans" cxnId="{38B8E168-9EB1-4B7B-9B1E-906CCF2E2704}">
      <dgm:prSet/>
      <dgm:spPr/>
      <dgm:t>
        <a:bodyPr/>
        <a:lstStyle/>
        <a:p>
          <a:endParaRPr lang="ru-RU"/>
        </a:p>
      </dgm:t>
    </dgm:pt>
    <dgm:pt modelId="{AB62DD9C-1EB7-4019-9E46-F89A5109CC8A}">
      <dgm:prSet phldrT="[Текст]"/>
      <dgm:spPr/>
      <dgm:t>
        <a:bodyPr/>
        <a:lstStyle/>
        <a:p>
          <a:r>
            <a:rPr lang="ru-RU" dirty="0"/>
            <a:t>12-ти часовое пребывание</a:t>
          </a:r>
        </a:p>
      </dgm:t>
    </dgm:pt>
    <dgm:pt modelId="{765BEA22-A3C7-4DE8-BADF-700EDB7F656C}" type="parTrans" cxnId="{153CBC58-2FE4-4304-8053-DB0F0EE96B13}">
      <dgm:prSet/>
      <dgm:spPr/>
      <dgm:t>
        <a:bodyPr/>
        <a:lstStyle/>
        <a:p>
          <a:endParaRPr lang="ru-RU"/>
        </a:p>
      </dgm:t>
    </dgm:pt>
    <dgm:pt modelId="{2EA4C25A-A70E-48CC-95BC-9662AD797421}" type="sibTrans" cxnId="{153CBC58-2FE4-4304-8053-DB0F0EE96B13}">
      <dgm:prSet/>
      <dgm:spPr/>
      <dgm:t>
        <a:bodyPr/>
        <a:lstStyle/>
        <a:p>
          <a:endParaRPr lang="ru-RU"/>
        </a:p>
      </dgm:t>
    </dgm:pt>
    <dgm:pt modelId="{AA1DA8B6-B8F3-402B-A20A-9065B9CD0DD9}">
      <dgm:prSet phldrT="[Текст]"/>
      <dgm:spPr/>
      <dgm:t>
        <a:bodyPr/>
        <a:lstStyle/>
        <a:p>
          <a:r>
            <a:rPr lang="ru-RU" dirty="0"/>
            <a:t>Светский характер обучения</a:t>
          </a:r>
        </a:p>
      </dgm:t>
    </dgm:pt>
    <dgm:pt modelId="{89FFC90F-F16E-4ABD-B8BF-FA6709D20D8C}" type="parTrans" cxnId="{D81C8E67-E1B7-477F-AE01-5D4D1326568A}">
      <dgm:prSet/>
      <dgm:spPr/>
      <dgm:t>
        <a:bodyPr/>
        <a:lstStyle/>
        <a:p>
          <a:endParaRPr lang="ru-RU"/>
        </a:p>
      </dgm:t>
    </dgm:pt>
    <dgm:pt modelId="{3D059E09-F44F-42E4-A756-2BD189697490}" type="sibTrans" cxnId="{D81C8E67-E1B7-477F-AE01-5D4D1326568A}">
      <dgm:prSet/>
      <dgm:spPr/>
      <dgm:t>
        <a:bodyPr/>
        <a:lstStyle/>
        <a:p>
          <a:endParaRPr lang="ru-RU"/>
        </a:p>
      </dgm:t>
    </dgm:pt>
    <dgm:pt modelId="{E9C034C0-76CC-4D08-8753-2E21AE291CDA}">
      <dgm:prSet phldrT="[Текст]"/>
      <dgm:spPr/>
      <dgm:t>
        <a:bodyPr/>
        <a:lstStyle/>
        <a:p>
          <a:r>
            <a:rPr lang="ru-RU" dirty="0"/>
            <a:t>на русском языке</a:t>
          </a:r>
        </a:p>
      </dgm:t>
    </dgm:pt>
    <dgm:pt modelId="{C54F3FF1-D759-4D6B-8024-B29DF14F7F53}" type="parTrans" cxnId="{008399A6-33B7-464E-8AE5-EE208C6C85FF}">
      <dgm:prSet/>
      <dgm:spPr/>
      <dgm:t>
        <a:bodyPr/>
        <a:lstStyle/>
        <a:p>
          <a:endParaRPr lang="ru-RU"/>
        </a:p>
      </dgm:t>
    </dgm:pt>
    <dgm:pt modelId="{79B25B24-37DC-4C0E-A7A0-D154A854D58E}" type="sibTrans" cxnId="{008399A6-33B7-464E-8AE5-EE208C6C85FF}">
      <dgm:prSet/>
      <dgm:spPr/>
      <dgm:t>
        <a:bodyPr/>
        <a:lstStyle/>
        <a:p>
          <a:endParaRPr lang="ru-RU"/>
        </a:p>
      </dgm:t>
    </dgm:pt>
    <dgm:pt modelId="{B4B101DE-6FB4-49AD-9994-8F199CA86719}" type="pres">
      <dgm:prSet presAssocID="{9871E702-F7A1-49C6-B911-92C406E208AE}" presName="linear" presStyleCnt="0">
        <dgm:presLayoutVars>
          <dgm:dir/>
          <dgm:animLvl val="lvl"/>
          <dgm:resizeHandles val="exact"/>
        </dgm:presLayoutVars>
      </dgm:prSet>
      <dgm:spPr/>
    </dgm:pt>
    <dgm:pt modelId="{9ED3EEDC-2509-409A-ACB6-AC04F38E3A47}" type="pres">
      <dgm:prSet presAssocID="{54121E96-6855-4BA9-A58D-973D3A912E00}" presName="parentLin" presStyleCnt="0"/>
      <dgm:spPr/>
    </dgm:pt>
    <dgm:pt modelId="{6BD908DE-CB9B-414B-BFE9-EB820CA9AC6E}" type="pres">
      <dgm:prSet presAssocID="{54121E96-6855-4BA9-A58D-973D3A912E00}" presName="parentLeftMargin" presStyleLbl="node1" presStyleIdx="0" presStyleCnt="3"/>
      <dgm:spPr/>
    </dgm:pt>
    <dgm:pt modelId="{A99C1595-0FA6-4CCA-BAD9-4E9746F74274}" type="pres">
      <dgm:prSet presAssocID="{54121E96-6855-4BA9-A58D-973D3A912E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79C706-061C-47C4-AE22-A091F430CE6B}" type="pres">
      <dgm:prSet presAssocID="{54121E96-6855-4BA9-A58D-973D3A912E00}" presName="negativeSpace" presStyleCnt="0"/>
      <dgm:spPr/>
    </dgm:pt>
    <dgm:pt modelId="{0ED32A2D-1093-48DA-A9C0-FFF9B806A135}" type="pres">
      <dgm:prSet presAssocID="{54121E96-6855-4BA9-A58D-973D3A912E00}" presName="childText" presStyleLbl="conFgAcc1" presStyleIdx="0" presStyleCnt="3">
        <dgm:presLayoutVars>
          <dgm:bulletEnabled val="1"/>
        </dgm:presLayoutVars>
      </dgm:prSet>
      <dgm:spPr/>
    </dgm:pt>
    <dgm:pt modelId="{D51EE394-90A3-4DA4-BBE3-EE29FABD8F4D}" type="pres">
      <dgm:prSet presAssocID="{70E5C64D-B800-461E-88D2-408E169421E1}" presName="spaceBetweenRectangles" presStyleCnt="0"/>
      <dgm:spPr/>
    </dgm:pt>
    <dgm:pt modelId="{0DC1C73B-624B-4120-AC8F-356F0975543F}" type="pres">
      <dgm:prSet presAssocID="{AB62DD9C-1EB7-4019-9E46-F89A5109CC8A}" presName="parentLin" presStyleCnt="0"/>
      <dgm:spPr/>
    </dgm:pt>
    <dgm:pt modelId="{006EB179-206F-4661-BC7D-23B1E7213A05}" type="pres">
      <dgm:prSet presAssocID="{AB62DD9C-1EB7-4019-9E46-F89A5109CC8A}" presName="parentLeftMargin" presStyleLbl="node1" presStyleIdx="0" presStyleCnt="3"/>
      <dgm:spPr/>
    </dgm:pt>
    <dgm:pt modelId="{5B1B1A73-65B8-47C8-B71F-F2AA3B6CF15D}" type="pres">
      <dgm:prSet presAssocID="{AB62DD9C-1EB7-4019-9E46-F89A5109CC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5F7456-1DEC-4401-845F-6C055943AEB7}" type="pres">
      <dgm:prSet presAssocID="{AB62DD9C-1EB7-4019-9E46-F89A5109CC8A}" presName="negativeSpace" presStyleCnt="0"/>
      <dgm:spPr/>
    </dgm:pt>
    <dgm:pt modelId="{50FC85DA-C99D-414D-80F8-DA747B8EEC03}" type="pres">
      <dgm:prSet presAssocID="{AB62DD9C-1EB7-4019-9E46-F89A5109CC8A}" presName="childText" presStyleLbl="conFgAcc1" presStyleIdx="1" presStyleCnt="3">
        <dgm:presLayoutVars>
          <dgm:bulletEnabled val="1"/>
        </dgm:presLayoutVars>
      </dgm:prSet>
      <dgm:spPr/>
    </dgm:pt>
    <dgm:pt modelId="{8E3877FE-19F5-48EB-8FC1-BDB8F620A924}" type="pres">
      <dgm:prSet presAssocID="{2EA4C25A-A70E-48CC-95BC-9662AD797421}" presName="spaceBetweenRectangles" presStyleCnt="0"/>
      <dgm:spPr/>
    </dgm:pt>
    <dgm:pt modelId="{0F65E2B0-87FB-4DCB-AABB-CE2A5E507B65}" type="pres">
      <dgm:prSet presAssocID="{AA1DA8B6-B8F3-402B-A20A-9065B9CD0DD9}" presName="parentLin" presStyleCnt="0"/>
      <dgm:spPr/>
    </dgm:pt>
    <dgm:pt modelId="{AB8785C1-FAF2-4E66-B459-B4877BABCB85}" type="pres">
      <dgm:prSet presAssocID="{AA1DA8B6-B8F3-402B-A20A-9065B9CD0DD9}" presName="parentLeftMargin" presStyleLbl="node1" presStyleIdx="1" presStyleCnt="3"/>
      <dgm:spPr/>
    </dgm:pt>
    <dgm:pt modelId="{F2DCD098-3718-42CD-A8D8-AADE38E19C30}" type="pres">
      <dgm:prSet presAssocID="{AA1DA8B6-B8F3-402B-A20A-9065B9CD0D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085597-96FD-40C6-A8A5-B0AF9EAF3136}" type="pres">
      <dgm:prSet presAssocID="{AA1DA8B6-B8F3-402B-A20A-9065B9CD0DD9}" presName="negativeSpace" presStyleCnt="0"/>
      <dgm:spPr/>
    </dgm:pt>
    <dgm:pt modelId="{D26ADBD9-BDF7-4E92-B6E4-2EC01D36995D}" type="pres">
      <dgm:prSet presAssocID="{AA1DA8B6-B8F3-402B-A20A-9065B9CD0D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002307-23AF-430E-894B-F30BCD1C8053}" type="presOf" srcId="{AB62DD9C-1EB7-4019-9E46-F89A5109CC8A}" destId="{006EB179-206F-4661-BC7D-23B1E7213A05}" srcOrd="0" destOrd="0" presId="urn:microsoft.com/office/officeart/2005/8/layout/list1"/>
    <dgm:cxn modelId="{C7BE3C2C-780F-4A34-8188-0500BC0C0644}" type="presOf" srcId="{54121E96-6855-4BA9-A58D-973D3A912E00}" destId="{A99C1595-0FA6-4CCA-BAD9-4E9746F74274}" srcOrd="1" destOrd="0" presId="urn:microsoft.com/office/officeart/2005/8/layout/list1"/>
    <dgm:cxn modelId="{25521234-AD1B-40A0-87B7-803C2DEE1522}" type="presOf" srcId="{AA1DA8B6-B8F3-402B-A20A-9065B9CD0DD9}" destId="{F2DCD098-3718-42CD-A8D8-AADE38E19C30}" srcOrd="1" destOrd="0" presId="urn:microsoft.com/office/officeart/2005/8/layout/list1"/>
    <dgm:cxn modelId="{D81C8E67-E1B7-477F-AE01-5D4D1326568A}" srcId="{9871E702-F7A1-49C6-B911-92C406E208AE}" destId="{AA1DA8B6-B8F3-402B-A20A-9065B9CD0DD9}" srcOrd="2" destOrd="0" parTransId="{89FFC90F-F16E-4ABD-B8BF-FA6709D20D8C}" sibTransId="{3D059E09-F44F-42E4-A756-2BD189697490}"/>
    <dgm:cxn modelId="{38B8E168-9EB1-4B7B-9B1E-906CCF2E2704}" srcId="{9871E702-F7A1-49C6-B911-92C406E208AE}" destId="{54121E96-6855-4BA9-A58D-973D3A912E00}" srcOrd="0" destOrd="0" parTransId="{EC847941-0AA7-46DE-B946-B5CA58F6BA2E}" sibTransId="{70E5C64D-B800-461E-88D2-408E169421E1}"/>
    <dgm:cxn modelId="{153CBC58-2FE4-4304-8053-DB0F0EE96B13}" srcId="{9871E702-F7A1-49C6-B911-92C406E208AE}" destId="{AB62DD9C-1EB7-4019-9E46-F89A5109CC8A}" srcOrd="1" destOrd="0" parTransId="{765BEA22-A3C7-4DE8-BADF-700EDB7F656C}" sibTransId="{2EA4C25A-A70E-48CC-95BC-9662AD797421}"/>
    <dgm:cxn modelId="{76CAC295-8C5A-4BC2-9CB6-BB1AA5D3B579}" type="presOf" srcId="{AB62DD9C-1EB7-4019-9E46-F89A5109CC8A}" destId="{5B1B1A73-65B8-47C8-B71F-F2AA3B6CF15D}" srcOrd="1" destOrd="0" presId="urn:microsoft.com/office/officeart/2005/8/layout/list1"/>
    <dgm:cxn modelId="{008399A6-33B7-464E-8AE5-EE208C6C85FF}" srcId="{AA1DA8B6-B8F3-402B-A20A-9065B9CD0DD9}" destId="{E9C034C0-76CC-4D08-8753-2E21AE291CDA}" srcOrd="0" destOrd="0" parTransId="{C54F3FF1-D759-4D6B-8024-B29DF14F7F53}" sibTransId="{79B25B24-37DC-4C0E-A7A0-D154A854D58E}"/>
    <dgm:cxn modelId="{745309BC-E5E2-490A-9DD2-6D1D2BA15E54}" type="presOf" srcId="{54121E96-6855-4BA9-A58D-973D3A912E00}" destId="{6BD908DE-CB9B-414B-BFE9-EB820CA9AC6E}" srcOrd="0" destOrd="0" presId="urn:microsoft.com/office/officeart/2005/8/layout/list1"/>
    <dgm:cxn modelId="{A0EFA1C2-C8D1-4B61-B2F8-92778DC768DE}" type="presOf" srcId="{9871E702-F7A1-49C6-B911-92C406E208AE}" destId="{B4B101DE-6FB4-49AD-9994-8F199CA86719}" srcOrd="0" destOrd="0" presId="urn:microsoft.com/office/officeart/2005/8/layout/list1"/>
    <dgm:cxn modelId="{181774E6-365F-4CCB-9FE4-C742D08868B8}" type="presOf" srcId="{AA1DA8B6-B8F3-402B-A20A-9065B9CD0DD9}" destId="{AB8785C1-FAF2-4E66-B459-B4877BABCB85}" srcOrd="0" destOrd="0" presId="urn:microsoft.com/office/officeart/2005/8/layout/list1"/>
    <dgm:cxn modelId="{201DE8F6-6C36-4EDC-99A7-F119B720E47D}" type="presOf" srcId="{E9C034C0-76CC-4D08-8753-2E21AE291CDA}" destId="{D26ADBD9-BDF7-4E92-B6E4-2EC01D36995D}" srcOrd="0" destOrd="0" presId="urn:microsoft.com/office/officeart/2005/8/layout/list1"/>
    <dgm:cxn modelId="{9CB04500-C1D1-42E3-9D14-EF1B0332D5C3}" type="presParOf" srcId="{B4B101DE-6FB4-49AD-9994-8F199CA86719}" destId="{9ED3EEDC-2509-409A-ACB6-AC04F38E3A47}" srcOrd="0" destOrd="0" presId="urn:microsoft.com/office/officeart/2005/8/layout/list1"/>
    <dgm:cxn modelId="{35AC13D4-4452-4334-A37D-1237B88B4C86}" type="presParOf" srcId="{9ED3EEDC-2509-409A-ACB6-AC04F38E3A47}" destId="{6BD908DE-CB9B-414B-BFE9-EB820CA9AC6E}" srcOrd="0" destOrd="0" presId="urn:microsoft.com/office/officeart/2005/8/layout/list1"/>
    <dgm:cxn modelId="{9DB765AD-FCD8-4945-A828-300325AEB9A4}" type="presParOf" srcId="{9ED3EEDC-2509-409A-ACB6-AC04F38E3A47}" destId="{A99C1595-0FA6-4CCA-BAD9-4E9746F74274}" srcOrd="1" destOrd="0" presId="urn:microsoft.com/office/officeart/2005/8/layout/list1"/>
    <dgm:cxn modelId="{8DD6E8CD-94A7-4885-803D-74E89AA98D0B}" type="presParOf" srcId="{B4B101DE-6FB4-49AD-9994-8F199CA86719}" destId="{D779C706-061C-47C4-AE22-A091F430CE6B}" srcOrd="1" destOrd="0" presId="urn:microsoft.com/office/officeart/2005/8/layout/list1"/>
    <dgm:cxn modelId="{E697C1E5-C4E3-4B12-84D7-6C77D6BD090E}" type="presParOf" srcId="{B4B101DE-6FB4-49AD-9994-8F199CA86719}" destId="{0ED32A2D-1093-48DA-A9C0-FFF9B806A135}" srcOrd="2" destOrd="0" presId="urn:microsoft.com/office/officeart/2005/8/layout/list1"/>
    <dgm:cxn modelId="{A9B4DBB0-EDA5-4ACC-80F9-27CF0AAF99B1}" type="presParOf" srcId="{B4B101DE-6FB4-49AD-9994-8F199CA86719}" destId="{D51EE394-90A3-4DA4-BBE3-EE29FABD8F4D}" srcOrd="3" destOrd="0" presId="urn:microsoft.com/office/officeart/2005/8/layout/list1"/>
    <dgm:cxn modelId="{EEA9AD9F-19D1-4701-B8D1-00B6B1C41D83}" type="presParOf" srcId="{B4B101DE-6FB4-49AD-9994-8F199CA86719}" destId="{0DC1C73B-624B-4120-AC8F-356F0975543F}" srcOrd="4" destOrd="0" presId="urn:microsoft.com/office/officeart/2005/8/layout/list1"/>
    <dgm:cxn modelId="{E8404E73-ED2F-40B0-96AC-4B85EAD2931A}" type="presParOf" srcId="{0DC1C73B-624B-4120-AC8F-356F0975543F}" destId="{006EB179-206F-4661-BC7D-23B1E7213A05}" srcOrd="0" destOrd="0" presId="urn:microsoft.com/office/officeart/2005/8/layout/list1"/>
    <dgm:cxn modelId="{9400C423-AC05-47B9-B137-53D83BCD8F88}" type="presParOf" srcId="{0DC1C73B-624B-4120-AC8F-356F0975543F}" destId="{5B1B1A73-65B8-47C8-B71F-F2AA3B6CF15D}" srcOrd="1" destOrd="0" presId="urn:microsoft.com/office/officeart/2005/8/layout/list1"/>
    <dgm:cxn modelId="{98DC6698-E377-49FF-A94B-D1F6DCB5064C}" type="presParOf" srcId="{B4B101DE-6FB4-49AD-9994-8F199CA86719}" destId="{295F7456-1DEC-4401-845F-6C055943AEB7}" srcOrd="5" destOrd="0" presId="urn:microsoft.com/office/officeart/2005/8/layout/list1"/>
    <dgm:cxn modelId="{3FD86799-21CB-4E3A-BD0F-4230B1A2439C}" type="presParOf" srcId="{B4B101DE-6FB4-49AD-9994-8F199CA86719}" destId="{50FC85DA-C99D-414D-80F8-DA747B8EEC03}" srcOrd="6" destOrd="0" presId="urn:microsoft.com/office/officeart/2005/8/layout/list1"/>
    <dgm:cxn modelId="{B43E7372-FFD5-4DD1-B87C-872F67A11672}" type="presParOf" srcId="{B4B101DE-6FB4-49AD-9994-8F199CA86719}" destId="{8E3877FE-19F5-48EB-8FC1-BDB8F620A924}" srcOrd="7" destOrd="0" presId="urn:microsoft.com/office/officeart/2005/8/layout/list1"/>
    <dgm:cxn modelId="{A1EE96F1-8610-4D75-9AF5-0E4D2F1D8F51}" type="presParOf" srcId="{B4B101DE-6FB4-49AD-9994-8F199CA86719}" destId="{0F65E2B0-87FB-4DCB-AABB-CE2A5E507B65}" srcOrd="8" destOrd="0" presId="urn:microsoft.com/office/officeart/2005/8/layout/list1"/>
    <dgm:cxn modelId="{3B5D3872-245D-4B5D-94EE-51EA4D691097}" type="presParOf" srcId="{0F65E2B0-87FB-4DCB-AABB-CE2A5E507B65}" destId="{AB8785C1-FAF2-4E66-B459-B4877BABCB85}" srcOrd="0" destOrd="0" presId="urn:microsoft.com/office/officeart/2005/8/layout/list1"/>
    <dgm:cxn modelId="{A1B11F58-DD7E-4F53-8D97-FA0B9A75BE2C}" type="presParOf" srcId="{0F65E2B0-87FB-4DCB-AABB-CE2A5E507B65}" destId="{F2DCD098-3718-42CD-A8D8-AADE38E19C30}" srcOrd="1" destOrd="0" presId="urn:microsoft.com/office/officeart/2005/8/layout/list1"/>
    <dgm:cxn modelId="{D06B4D5D-7438-4186-A4B2-498681628BA4}" type="presParOf" srcId="{B4B101DE-6FB4-49AD-9994-8F199CA86719}" destId="{BA085597-96FD-40C6-A8A5-B0AF9EAF3136}" srcOrd="9" destOrd="0" presId="urn:microsoft.com/office/officeart/2005/8/layout/list1"/>
    <dgm:cxn modelId="{116B12E5-34B1-4FD3-98A9-2E87ECF7F54A}" type="presParOf" srcId="{B4B101DE-6FB4-49AD-9994-8F199CA86719}" destId="{D26ADBD9-BDF7-4E92-B6E4-2EC01D3699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6A424-C859-4DE4-9D8E-8113B65F895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EC7EF-CCB8-48F2-B1B5-4A4DBAB85AD3}">
      <dgm:prSet phldrT="[Текст]"/>
      <dgm:spPr/>
      <dgm:t>
        <a:bodyPr/>
        <a:lstStyle/>
        <a:p>
          <a:r>
            <a:rPr lang="ru-RU" dirty="0"/>
            <a:t>Обязательная часть</a:t>
          </a:r>
        </a:p>
      </dgm:t>
    </dgm:pt>
    <dgm:pt modelId="{14EA399D-FA6F-47AE-9B38-2EA0F1A99323}" type="parTrans" cxnId="{A37217DA-4A1C-4CBD-B2BB-4E2541132959}">
      <dgm:prSet/>
      <dgm:spPr/>
      <dgm:t>
        <a:bodyPr/>
        <a:lstStyle/>
        <a:p>
          <a:endParaRPr lang="ru-RU"/>
        </a:p>
      </dgm:t>
    </dgm:pt>
    <dgm:pt modelId="{234F059D-A744-44A0-841F-B6989FB6E37D}" type="sibTrans" cxnId="{A37217DA-4A1C-4CBD-B2BB-4E2541132959}">
      <dgm:prSet/>
      <dgm:spPr/>
      <dgm:t>
        <a:bodyPr/>
        <a:lstStyle/>
        <a:p>
          <a:endParaRPr lang="ru-RU"/>
        </a:p>
      </dgm:t>
    </dgm:pt>
    <dgm:pt modelId="{C3EA5637-2A3A-429F-8B25-703F72FCB025}">
      <dgm:prSet phldrT="[Текст]"/>
      <dgm:spPr/>
      <dgm:t>
        <a:bodyPr/>
        <a:lstStyle/>
        <a:p>
          <a:r>
            <a:rPr lang="ru-RU" dirty="0"/>
            <a:t>Федеральный государственный образовательный стандарт ДО</a:t>
          </a:r>
        </a:p>
      </dgm:t>
    </dgm:pt>
    <dgm:pt modelId="{AFCDDD0F-5892-4949-A1DC-ED1A955F8A1D}" type="parTrans" cxnId="{7CE714E6-C6F9-4ABF-9801-AE2ED4DBA77F}">
      <dgm:prSet/>
      <dgm:spPr/>
      <dgm:t>
        <a:bodyPr/>
        <a:lstStyle/>
        <a:p>
          <a:endParaRPr lang="ru-RU"/>
        </a:p>
      </dgm:t>
    </dgm:pt>
    <dgm:pt modelId="{88BF6CC4-C1CE-4D14-96DC-AEB3D46BD4DF}" type="sibTrans" cxnId="{7CE714E6-C6F9-4ABF-9801-AE2ED4DBA77F}">
      <dgm:prSet/>
      <dgm:spPr/>
      <dgm:t>
        <a:bodyPr/>
        <a:lstStyle/>
        <a:p>
          <a:endParaRPr lang="ru-RU"/>
        </a:p>
      </dgm:t>
    </dgm:pt>
    <dgm:pt modelId="{FC165859-E6E6-4E23-9580-1CC6E75BE400}">
      <dgm:prSet phldrT="[Текст]"/>
      <dgm:spPr/>
      <dgm:t>
        <a:bodyPr/>
        <a:lstStyle/>
        <a:p>
          <a:r>
            <a:rPr lang="ru-RU" dirty="0"/>
            <a:t>Федеральная образовательная программ ДО </a:t>
          </a:r>
        </a:p>
      </dgm:t>
    </dgm:pt>
    <dgm:pt modelId="{F198AFBC-015E-47CC-97D6-F87941733F1E}" type="parTrans" cxnId="{B0804D67-22D4-4BC6-9E7B-09F25C1EBBFE}">
      <dgm:prSet/>
      <dgm:spPr/>
      <dgm:t>
        <a:bodyPr/>
        <a:lstStyle/>
        <a:p>
          <a:endParaRPr lang="ru-RU"/>
        </a:p>
      </dgm:t>
    </dgm:pt>
    <dgm:pt modelId="{B1ED794F-9B50-4946-997A-D4526E0EF634}" type="sibTrans" cxnId="{B0804D67-22D4-4BC6-9E7B-09F25C1EBBFE}">
      <dgm:prSet/>
      <dgm:spPr/>
      <dgm:t>
        <a:bodyPr/>
        <a:lstStyle/>
        <a:p>
          <a:endParaRPr lang="ru-RU"/>
        </a:p>
      </dgm:t>
    </dgm:pt>
    <dgm:pt modelId="{89A1DFDB-5A3C-4998-92D3-552C148881C8}">
      <dgm:prSet phldrT="[Текст]"/>
      <dgm:spPr/>
      <dgm:t>
        <a:bodyPr/>
        <a:lstStyle/>
        <a:p>
          <a:r>
            <a:rPr lang="ru-RU" dirty="0"/>
            <a:t>Вариативная часть</a:t>
          </a:r>
        </a:p>
      </dgm:t>
    </dgm:pt>
    <dgm:pt modelId="{76DDBAF2-2CAC-4B63-B60F-8E68F3544621}" type="parTrans" cxnId="{F6DA908F-43DB-4ACF-9C9C-40B6ADDD415D}">
      <dgm:prSet/>
      <dgm:spPr/>
      <dgm:t>
        <a:bodyPr/>
        <a:lstStyle/>
        <a:p>
          <a:endParaRPr lang="ru-RU"/>
        </a:p>
      </dgm:t>
    </dgm:pt>
    <dgm:pt modelId="{38BCE4F1-38D9-49B5-8253-5CA0CE00D169}" type="sibTrans" cxnId="{F6DA908F-43DB-4ACF-9C9C-40B6ADDD415D}">
      <dgm:prSet/>
      <dgm:spPr/>
      <dgm:t>
        <a:bodyPr/>
        <a:lstStyle/>
        <a:p>
          <a:endParaRPr lang="ru-RU"/>
        </a:p>
      </dgm:t>
    </dgm:pt>
    <dgm:pt modelId="{7918BA78-DD58-40A1-B981-96F1E0A9F472}">
      <dgm:prSet phldrT="[Текст]"/>
      <dgm:spPr/>
      <dgm:t>
        <a:bodyPr/>
        <a:lstStyle/>
        <a:p>
          <a:r>
            <a:rPr lang="ru-RU" dirty="0"/>
            <a:t>Лыкова И.А. Парциальная образовательная программа «Умные пальчики: конструирование в детском саду»</a:t>
          </a:r>
        </a:p>
      </dgm:t>
    </dgm:pt>
    <dgm:pt modelId="{F566D4E1-6227-43E9-AA83-9FC925494852}" type="parTrans" cxnId="{A21603B3-B740-41F7-B25C-1EB044D09FEB}">
      <dgm:prSet/>
      <dgm:spPr/>
      <dgm:t>
        <a:bodyPr/>
        <a:lstStyle/>
        <a:p>
          <a:endParaRPr lang="ru-RU"/>
        </a:p>
      </dgm:t>
    </dgm:pt>
    <dgm:pt modelId="{671F6DB6-55BC-4E93-8C48-7AA881720E1C}" type="sibTrans" cxnId="{A21603B3-B740-41F7-B25C-1EB044D09FEB}">
      <dgm:prSet/>
      <dgm:spPr/>
      <dgm:t>
        <a:bodyPr/>
        <a:lstStyle/>
        <a:p>
          <a:endParaRPr lang="ru-RU"/>
        </a:p>
      </dgm:t>
    </dgm:pt>
    <dgm:pt modelId="{BAA40074-2C97-4756-97BB-AE7FBEF1FC6D}">
      <dgm:prSet phldrT="[Текст]"/>
      <dgm:spPr/>
      <dgm:t>
        <a:bodyPr/>
        <a:lstStyle/>
        <a:p>
          <a:r>
            <a:rPr lang="ru-RU" dirty="0"/>
            <a:t>Лыкова И.А. «ЦВЕТНЫЕ ЛАДОШКИ». Парциальная программа худо­жественно-эстетического развития детей 2–7 лет в изобразитель­ной деятельности</a:t>
          </a:r>
        </a:p>
      </dgm:t>
    </dgm:pt>
    <dgm:pt modelId="{571C6CA4-30E2-4038-8D2F-89481E3BEF17}" type="parTrans" cxnId="{1C2BB58C-BCEB-4D79-A1B3-8EF4D673D94E}">
      <dgm:prSet/>
      <dgm:spPr/>
      <dgm:t>
        <a:bodyPr/>
        <a:lstStyle/>
        <a:p>
          <a:endParaRPr lang="ru-RU"/>
        </a:p>
      </dgm:t>
    </dgm:pt>
    <dgm:pt modelId="{747C8D1B-FB06-4D89-A9E7-5A1610D3D42D}" type="sibTrans" cxnId="{1C2BB58C-BCEB-4D79-A1B3-8EF4D673D94E}">
      <dgm:prSet/>
      <dgm:spPr/>
      <dgm:t>
        <a:bodyPr/>
        <a:lstStyle/>
        <a:p>
          <a:endParaRPr lang="ru-RU"/>
        </a:p>
      </dgm:t>
    </dgm:pt>
    <dgm:pt modelId="{A4357515-2551-41F9-946F-51A9D225D86A}" type="pres">
      <dgm:prSet presAssocID="{26C6A424-C859-4DE4-9D8E-8113B65F8954}" presName="Name0" presStyleCnt="0">
        <dgm:presLayoutVars>
          <dgm:dir/>
          <dgm:animLvl val="lvl"/>
          <dgm:resizeHandles val="exact"/>
        </dgm:presLayoutVars>
      </dgm:prSet>
      <dgm:spPr/>
    </dgm:pt>
    <dgm:pt modelId="{CA910C9E-6AD9-48E7-8CFE-192B253F56A2}" type="pres">
      <dgm:prSet presAssocID="{89A1DFDB-5A3C-4998-92D3-552C148881C8}" presName="boxAndChildren" presStyleCnt="0"/>
      <dgm:spPr/>
    </dgm:pt>
    <dgm:pt modelId="{8148D2DD-3AED-4BCB-8E36-0985511D552F}" type="pres">
      <dgm:prSet presAssocID="{89A1DFDB-5A3C-4998-92D3-552C148881C8}" presName="parentTextBox" presStyleLbl="node1" presStyleIdx="0" presStyleCnt="2"/>
      <dgm:spPr/>
    </dgm:pt>
    <dgm:pt modelId="{5E0F993C-0BF1-4F47-BE38-EFDD4AC64766}" type="pres">
      <dgm:prSet presAssocID="{89A1DFDB-5A3C-4998-92D3-552C148881C8}" presName="entireBox" presStyleLbl="node1" presStyleIdx="0" presStyleCnt="2"/>
      <dgm:spPr/>
    </dgm:pt>
    <dgm:pt modelId="{3D3C1A9F-B250-40D1-B99C-DF590E90A3D4}" type="pres">
      <dgm:prSet presAssocID="{89A1DFDB-5A3C-4998-92D3-552C148881C8}" presName="descendantBox" presStyleCnt="0"/>
      <dgm:spPr/>
    </dgm:pt>
    <dgm:pt modelId="{D1A50FC9-9492-4B32-98C5-7302939BCC2A}" type="pres">
      <dgm:prSet presAssocID="{7918BA78-DD58-40A1-B981-96F1E0A9F472}" presName="childTextBox" presStyleLbl="fgAccFollowNode1" presStyleIdx="0" presStyleCnt="4">
        <dgm:presLayoutVars>
          <dgm:bulletEnabled val="1"/>
        </dgm:presLayoutVars>
      </dgm:prSet>
      <dgm:spPr/>
    </dgm:pt>
    <dgm:pt modelId="{530B9A2B-D805-4936-A8EB-BA1F49322BAF}" type="pres">
      <dgm:prSet presAssocID="{BAA40074-2C97-4756-97BB-AE7FBEF1FC6D}" presName="childTextBox" presStyleLbl="fgAccFollowNode1" presStyleIdx="1" presStyleCnt="4">
        <dgm:presLayoutVars>
          <dgm:bulletEnabled val="1"/>
        </dgm:presLayoutVars>
      </dgm:prSet>
      <dgm:spPr/>
    </dgm:pt>
    <dgm:pt modelId="{8F729964-562D-4794-BDA3-22C2A8D00C12}" type="pres">
      <dgm:prSet presAssocID="{234F059D-A744-44A0-841F-B6989FB6E37D}" presName="sp" presStyleCnt="0"/>
      <dgm:spPr/>
    </dgm:pt>
    <dgm:pt modelId="{EF302819-BE40-4350-9F65-0AAEB243A4A7}" type="pres">
      <dgm:prSet presAssocID="{94BEC7EF-CCB8-48F2-B1B5-4A4DBAB85AD3}" presName="arrowAndChildren" presStyleCnt="0"/>
      <dgm:spPr/>
    </dgm:pt>
    <dgm:pt modelId="{8D4A3286-AC40-4FAA-8557-84D9FD57D824}" type="pres">
      <dgm:prSet presAssocID="{94BEC7EF-CCB8-48F2-B1B5-4A4DBAB85AD3}" presName="parentTextArrow" presStyleLbl="node1" presStyleIdx="0" presStyleCnt="2"/>
      <dgm:spPr/>
    </dgm:pt>
    <dgm:pt modelId="{264C231A-8F7C-4BED-9A31-BC7B873B1DEC}" type="pres">
      <dgm:prSet presAssocID="{94BEC7EF-CCB8-48F2-B1B5-4A4DBAB85AD3}" presName="arrow" presStyleLbl="node1" presStyleIdx="1" presStyleCnt="2"/>
      <dgm:spPr/>
    </dgm:pt>
    <dgm:pt modelId="{A15867CC-CA42-49F2-BCFE-8AD2A6E46B84}" type="pres">
      <dgm:prSet presAssocID="{94BEC7EF-CCB8-48F2-B1B5-4A4DBAB85AD3}" presName="descendantArrow" presStyleCnt="0"/>
      <dgm:spPr/>
    </dgm:pt>
    <dgm:pt modelId="{E4535822-08D5-4903-A7B3-C5BD8E81D2D5}" type="pres">
      <dgm:prSet presAssocID="{C3EA5637-2A3A-429F-8B25-703F72FCB025}" presName="childTextArrow" presStyleLbl="fgAccFollowNode1" presStyleIdx="2" presStyleCnt="4">
        <dgm:presLayoutVars>
          <dgm:bulletEnabled val="1"/>
        </dgm:presLayoutVars>
      </dgm:prSet>
      <dgm:spPr/>
    </dgm:pt>
    <dgm:pt modelId="{A4E53EF2-5146-4D9E-AF0B-40F2C8035C8B}" type="pres">
      <dgm:prSet presAssocID="{FC165859-E6E6-4E23-9580-1CC6E75BE40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CC60400-46BC-4D6C-BC7E-B7EA5382F141}" type="presOf" srcId="{26C6A424-C859-4DE4-9D8E-8113B65F8954}" destId="{A4357515-2551-41F9-946F-51A9D225D86A}" srcOrd="0" destOrd="0" presId="urn:microsoft.com/office/officeart/2005/8/layout/process4"/>
    <dgm:cxn modelId="{8DEDA528-733A-4982-BCE9-13CA8C633D08}" type="presOf" srcId="{94BEC7EF-CCB8-48F2-B1B5-4A4DBAB85AD3}" destId="{264C231A-8F7C-4BED-9A31-BC7B873B1DEC}" srcOrd="1" destOrd="0" presId="urn:microsoft.com/office/officeart/2005/8/layout/process4"/>
    <dgm:cxn modelId="{A4B0E728-B8B4-42F6-875A-0B785FE283F7}" type="presOf" srcId="{7918BA78-DD58-40A1-B981-96F1E0A9F472}" destId="{D1A50FC9-9492-4B32-98C5-7302939BCC2A}" srcOrd="0" destOrd="0" presId="urn:microsoft.com/office/officeart/2005/8/layout/process4"/>
    <dgm:cxn modelId="{CCA37E3A-0968-4CFE-86F9-BF6FEB97E9CE}" type="presOf" srcId="{89A1DFDB-5A3C-4998-92D3-552C148881C8}" destId="{5E0F993C-0BF1-4F47-BE38-EFDD4AC64766}" srcOrd="1" destOrd="0" presId="urn:microsoft.com/office/officeart/2005/8/layout/process4"/>
    <dgm:cxn modelId="{FCC9B262-A705-4A5E-BB17-78DE24145D8F}" type="presOf" srcId="{BAA40074-2C97-4756-97BB-AE7FBEF1FC6D}" destId="{530B9A2B-D805-4936-A8EB-BA1F49322BAF}" srcOrd="0" destOrd="0" presId="urn:microsoft.com/office/officeart/2005/8/layout/process4"/>
    <dgm:cxn modelId="{B0804D67-22D4-4BC6-9E7B-09F25C1EBBFE}" srcId="{94BEC7EF-CCB8-48F2-B1B5-4A4DBAB85AD3}" destId="{FC165859-E6E6-4E23-9580-1CC6E75BE400}" srcOrd="1" destOrd="0" parTransId="{F198AFBC-015E-47CC-97D6-F87941733F1E}" sibTransId="{B1ED794F-9B50-4946-997A-D4526E0EF634}"/>
    <dgm:cxn modelId="{B15E014D-7A2D-40CE-9122-FEC25425AA39}" type="presOf" srcId="{FC165859-E6E6-4E23-9580-1CC6E75BE400}" destId="{A4E53EF2-5146-4D9E-AF0B-40F2C8035C8B}" srcOrd="0" destOrd="0" presId="urn:microsoft.com/office/officeart/2005/8/layout/process4"/>
    <dgm:cxn modelId="{34A53A51-7DEE-4D7D-95B9-398E9826FF85}" type="presOf" srcId="{89A1DFDB-5A3C-4998-92D3-552C148881C8}" destId="{8148D2DD-3AED-4BCB-8E36-0985511D552F}" srcOrd="0" destOrd="0" presId="urn:microsoft.com/office/officeart/2005/8/layout/process4"/>
    <dgm:cxn modelId="{826EA571-AE42-488E-990C-F031407C9F77}" type="presOf" srcId="{C3EA5637-2A3A-429F-8B25-703F72FCB025}" destId="{E4535822-08D5-4903-A7B3-C5BD8E81D2D5}" srcOrd="0" destOrd="0" presId="urn:microsoft.com/office/officeart/2005/8/layout/process4"/>
    <dgm:cxn modelId="{1C2BB58C-BCEB-4D79-A1B3-8EF4D673D94E}" srcId="{89A1DFDB-5A3C-4998-92D3-552C148881C8}" destId="{BAA40074-2C97-4756-97BB-AE7FBEF1FC6D}" srcOrd="1" destOrd="0" parTransId="{571C6CA4-30E2-4038-8D2F-89481E3BEF17}" sibTransId="{747C8D1B-FB06-4D89-A9E7-5A1610D3D42D}"/>
    <dgm:cxn modelId="{F6DA908F-43DB-4ACF-9C9C-40B6ADDD415D}" srcId="{26C6A424-C859-4DE4-9D8E-8113B65F8954}" destId="{89A1DFDB-5A3C-4998-92D3-552C148881C8}" srcOrd="1" destOrd="0" parTransId="{76DDBAF2-2CAC-4B63-B60F-8E68F3544621}" sibTransId="{38BCE4F1-38D9-49B5-8253-5CA0CE00D169}"/>
    <dgm:cxn modelId="{A875EBA4-41A6-49D7-83F8-A1644ECE2812}" type="presOf" srcId="{94BEC7EF-CCB8-48F2-B1B5-4A4DBAB85AD3}" destId="{8D4A3286-AC40-4FAA-8557-84D9FD57D824}" srcOrd="0" destOrd="0" presId="urn:microsoft.com/office/officeart/2005/8/layout/process4"/>
    <dgm:cxn modelId="{A21603B3-B740-41F7-B25C-1EB044D09FEB}" srcId="{89A1DFDB-5A3C-4998-92D3-552C148881C8}" destId="{7918BA78-DD58-40A1-B981-96F1E0A9F472}" srcOrd="0" destOrd="0" parTransId="{F566D4E1-6227-43E9-AA83-9FC925494852}" sibTransId="{671F6DB6-55BC-4E93-8C48-7AA881720E1C}"/>
    <dgm:cxn modelId="{A37217DA-4A1C-4CBD-B2BB-4E2541132959}" srcId="{26C6A424-C859-4DE4-9D8E-8113B65F8954}" destId="{94BEC7EF-CCB8-48F2-B1B5-4A4DBAB85AD3}" srcOrd="0" destOrd="0" parTransId="{14EA399D-FA6F-47AE-9B38-2EA0F1A99323}" sibTransId="{234F059D-A744-44A0-841F-B6989FB6E37D}"/>
    <dgm:cxn modelId="{7CE714E6-C6F9-4ABF-9801-AE2ED4DBA77F}" srcId="{94BEC7EF-CCB8-48F2-B1B5-4A4DBAB85AD3}" destId="{C3EA5637-2A3A-429F-8B25-703F72FCB025}" srcOrd="0" destOrd="0" parTransId="{AFCDDD0F-5892-4949-A1DC-ED1A955F8A1D}" sibTransId="{88BF6CC4-C1CE-4D14-96DC-AEB3D46BD4DF}"/>
    <dgm:cxn modelId="{87370324-CA89-4B5C-B94A-BAE86D9FE141}" type="presParOf" srcId="{A4357515-2551-41F9-946F-51A9D225D86A}" destId="{CA910C9E-6AD9-48E7-8CFE-192B253F56A2}" srcOrd="0" destOrd="0" presId="urn:microsoft.com/office/officeart/2005/8/layout/process4"/>
    <dgm:cxn modelId="{972E7A20-D08E-4DBC-A3DC-6DBC214479FE}" type="presParOf" srcId="{CA910C9E-6AD9-48E7-8CFE-192B253F56A2}" destId="{8148D2DD-3AED-4BCB-8E36-0985511D552F}" srcOrd="0" destOrd="0" presId="urn:microsoft.com/office/officeart/2005/8/layout/process4"/>
    <dgm:cxn modelId="{328F9EA3-3F77-405C-B6A0-CBFB7459F0CF}" type="presParOf" srcId="{CA910C9E-6AD9-48E7-8CFE-192B253F56A2}" destId="{5E0F993C-0BF1-4F47-BE38-EFDD4AC64766}" srcOrd="1" destOrd="0" presId="urn:microsoft.com/office/officeart/2005/8/layout/process4"/>
    <dgm:cxn modelId="{992E92C0-03B1-4F7B-A9F4-AF662227DD9D}" type="presParOf" srcId="{CA910C9E-6AD9-48E7-8CFE-192B253F56A2}" destId="{3D3C1A9F-B250-40D1-B99C-DF590E90A3D4}" srcOrd="2" destOrd="0" presId="urn:microsoft.com/office/officeart/2005/8/layout/process4"/>
    <dgm:cxn modelId="{DF2B692C-05AA-43DC-9C75-E8212121BD22}" type="presParOf" srcId="{3D3C1A9F-B250-40D1-B99C-DF590E90A3D4}" destId="{D1A50FC9-9492-4B32-98C5-7302939BCC2A}" srcOrd="0" destOrd="0" presId="urn:microsoft.com/office/officeart/2005/8/layout/process4"/>
    <dgm:cxn modelId="{A1EF3B62-EAA1-48FB-9435-7976188BF0DF}" type="presParOf" srcId="{3D3C1A9F-B250-40D1-B99C-DF590E90A3D4}" destId="{530B9A2B-D805-4936-A8EB-BA1F49322BAF}" srcOrd="1" destOrd="0" presId="urn:microsoft.com/office/officeart/2005/8/layout/process4"/>
    <dgm:cxn modelId="{CE5FC23D-4CE7-4F34-9BE7-AB9E268F673B}" type="presParOf" srcId="{A4357515-2551-41F9-946F-51A9D225D86A}" destId="{8F729964-562D-4794-BDA3-22C2A8D00C12}" srcOrd="1" destOrd="0" presId="urn:microsoft.com/office/officeart/2005/8/layout/process4"/>
    <dgm:cxn modelId="{1E3491F4-4D74-4C53-957F-2745203A1DB1}" type="presParOf" srcId="{A4357515-2551-41F9-946F-51A9D225D86A}" destId="{EF302819-BE40-4350-9F65-0AAEB243A4A7}" srcOrd="2" destOrd="0" presId="urn:microsoft.com/office/officeart/2005/8/layout/process4"/>
    <dgm:cxn modelId="{7A20D246-57DB-4128-A232-27B7C29B27E0}" type="presParOf" srcId="{EF302819-BE40-4350-9F65-0AAEB243A4A7}" destId="{8D4A3286-AC40-4FAA-8557-84D9FD57D824}" srcOrd="0" destOrd="0" presId="urn:microsoft.com/office/officeart/2005/8/layout/process4"/>
    <dgm:cxn modelId="{A7A8F358-EAE3-4276-9D9F-456993BD4BA9}" type="presParOf" srcId="{EF302819-BE40-4350-9F65-0AAEB243A4A7}" destId="{264C231A-8F7C-4BED-9A31-BC7B873B1DEC}" srcOrd="1" destOrd="0" presId="urn:microsoft.com/office/officeart/2005/8/layout/process4"/>
    <dgm:cxn modelId="{EE3DF26A-90B3-4050-AE21-10AAE87B9E7B}" type="presParOf" srcId="{EF302819-BE40-4350-9F65-0AAEB243A4A7}" destId="{A15867CC-CA42-49F2-BCFE-8AD2A6E46B84}" srcOrd="2" destOrd="0" presId="urn:microsoft.com/office/officeart/2005/8/layout/process4"/>
    <dgm:cxn modelId="{00E82A5B-A245-45C0-8C60-F51EF00097EB}" type="presParOf" srcId="{A15867CC-CA42-49F2-BCFE-8AD2A6E46B84}" destId="{E4535822-08D5-4903-A7B3-C5BD8E81D2D5}" srcOrd="0" destOrd="0" presId="urn:microsoft.com/office/officeart/2005/8/layout/process4"/>
    <dgm:cxn modelId="{62124958-2591-4661-BCB7-7FF5912DD703}" type="presParOf" srcId="{A15867CC-CA42-49F2-BCFE-8AD2A6E46B84}" destId="{A4E53EF2-5146-4D9E-AF0B-40F2C8035C8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32A2D-1093-48DA-A9C0-FFF9B806A135}">
      <dsp:nvSpPr>
        <dsp:cNvPr id="0" name=""/>
        <dsp:cNvSpPr/>
      </dsp:nvSpPr>
      <dsp:spPr>
        <a:xfrm>
          <a:off x="0" y="554053"/>
          <a:ext cx="57864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C1595-0FA6-4CCA-BAD9-4E9746F74274}">
      <dsp:nvSpPr>
        <dsp:cNvPr id="0" name=""/>
        <dsp:cNvSpPr/>
      </dsp:nvSpPr>
      <dsp:spPr>
        <a:xfrm>
          <a:off x="289323" y="229332"/>
          <a:ext cx="405053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5-дневная рабочая неделя</a:t>
          </a:r>
        </a:p>
      </dsp:txBody>
      <dsp:txXfrm>
        <a:off x="321026" y="261035"/>
        <a:ext cx="3987128" cy="586034"/>
      </dsp:txXfrm>
    </dsp:sp>
    <dsp:sp modelId="{50FC85DA-C99D-414D-80F8-DA747B8EEC03}">
      <dsp:nvSpPr>
        <dsp:cNvPr id="0" name=""/>
        <dsp:cNvSpPr/>
      </dsp:nvSpPr>
      <dsp:spPr>
        <a:xfrm>
          <a:off x="0" y="1551973"/>
          <a:ext cx="57864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B1A73-65B8-47C8-B71F-F2AA3B6CF15D}">
      <dsp:nvSpPr>
        <dsp:cNvPr id="0" name=""/>
        <dsp:cNvSpPr/>
      </dsp:nvSpPr>
      <dsp:spPr>
        <a:xfrm>
          <a:off x="289323" y="1227253"/>
          <a:ext cx="405053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12-ти часовое пребывание</a:t>
          </a:r>
        </a:p>
      </dsp:txBody>
      <dsp:txXfrm>
        <a:off x="321026" y="1258956"/>
        <a:ext cx="3987128" cy="586034"/>
      </dsp:txXfrm>
    </dsp:sp>
    <dsp:sp modelId="{D26ADBD9-BDF7-4E92-B6E4-2EC01D36995D}">
      <dsp:nvSpPr>
        <dsp:cNvPr id="0" name=""/>
        <dsp:cNvSpPr/>
      </dsp:nvSpPr>
      <dsp:spPr>
        <a:xfrm>
          <a:off x="0" y="2549893"/>
          <a:ext cx="5786478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095" tIns="458216" rIns="44909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на русском языке</a:t>
          </a:r>
        </a:p>
      </dsp:txBody>
      <dsp:txXfrm>
        <a:off x="0" y="2549893"/>
        <a:ext cx="5786478" cy="935550"/>
      </dsp:txXfrm>
    </dsp:sp>
    <dsp:sp modelId="{F2DCD098-3718-42CD-A8D8-AADE38E19C30}">
      <dsp:nvSpPr>
        <dsp:cNvPr id="0" name=""/>
        <dsp:cNvSpPr/>
      </dsp:nvSpPr>
      <dsp:spPr>
        <a:xfrm>
          <a:off x="289323" y="2225173"/>
          <a:ext cx="405053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Светский характер обучения</a:t>
          </a:r>
        </a:p>
      </dsp:txBody>
      <dsp:txXfrm>
        <a:off x="321026" y="2256876"/>
        <a:ext cx="3987128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993C-0BF1-4F47-BE38-EFDD4AC64766}">
      <dsp:nvSpPr>
        <dsp:cNvPr id="0" name=""/>
        <dsp:cNvSpPr/>
      </dsp:nvSpPr>
      <dsp:spPr>
        <a:xfrm>
          <a:off x="0" y="2452839"/>
          <a:ext cx="6834161" cy="160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Вариативная часть</a:t>
          </a:r>
        </a:p>
      </dsp:txBody>
      <dsp:txXfrm>
        <a:off x="0" y="2452839"/>
        <a:ext cx="6834161" cy="869037"/>
      </dsp:txXfrm>
    </dsp:sp>
    <dsp:sp modelId="{D1A50FC9-9492-4B32-98C5-7302939BCC2A}">
      <dsp:nvSpPr>
        <dsp:cNvPr id="0" name=""/>
        <dsp:cNvSpPr/>
      </dsp:nvSpPr>
      <dsp:spPr>
        <a:xfrm>
          <a:off x="0" y="3289689"/>
          <a:ext cx="3417080" cy="740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Лыкова И.А. Парциальная образовательная программа «Умные пальчики: конструирование в детском саду»</a:t>
          </a:r>
        </a:p>
      </dsp:txBody>
      <dsp:txXfrm>
        <a:off x="0" y="3289689"/>
        <a:ext cx="3417080" cy="740290"/>
      </dsp:txXfrm>
    </dsp:sp>
    <dsp:sp modelId="{530B9A2B-D805-4936-A8EB-BA1F49322BAF}">
      <dsp:nvSpPr>
        <dsp:cNvPr id="0" name=""/>
        <dsp:cNvSpPr/>
      </dsp:nvSpPr>
      <dsp:spPr>
        <a:xfrm>
          <a:off x="3417080" y="3289689"/>
          <a:ext cx="3417080" cy="740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Лыкова И.А. «ЦВЕТНЫЕ ЛАДОШКИ». Парциальная программа худо­жественно-эстетического развития детей 2–7 лет в изобразитель­ной деятельности</a:t>
          </a:r>
        </a:p>
      </dsp:txBody>
      <dsp:txXfrm>
        <a:off x="3417080" y="3289689"/>
        <a:ext cx="3417080" cy="740290"/>
      </dsp:txXfrm>
    </dsp:sp>
    <dsp:sp modelId="{264C231A-8F7C-4BED-9A31-BC7B873B1DEC}">
      <dsp:nvSpPr>
        <dsp:cNvPr id="0" name=""/>
        <dsp:cNvSpPr/>
      </dsp:nvSpPr>
      <dsp:spPr>
        <a:xfrm rot="10800000">
          <a:off x="0" y="1832"/>
          <a:ext cx="6834161" cy="2475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Обязательная часть</a:t>
          </a:r>
        </a:p>
      </dsp:txBody>
      <dsp:txXfrm rot="-10800000">
        <a:off x="0" y="1832"/>
        <a:ext cx="6834161" cy="868776"/>
      </dsp:txXfrm>
    </dsp:sp>
    <dsp:sp modelId="{E4535822-08D5-4903-A7B3-C5BD8E81D2D5}">
      <dsp:nvSpPr>
        <dsp:cNvPr id="0" name=""/>
        <dsp:cNvSpPr/>
      </dsp:nvSpPr>
      <dsp:spPr>
        <a:xfrm>
          <a:off x="0" y="870609"/>
          <a:ext cx="3417080" cy="740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Федеральный государственный образовательный стандарт ДО</a:t>
          </a:r>
        </a:p>
      </dsp:txBody>
      <dsp:txXfrm>
        <a:off x="0" y="870609"/>
        <a:ext cx="3417080" cy="740068"/>
      </dsp:txXfrm>
    </dsp:sp>
    <dsp:sp modelId="{A4E53EF2-5146-4D9E-AF0B-40F2C8035C8B}">
      <dsp:nvSpPr>
        <dsp:cNvPr id="0" name=""/>
        <dsp:cNvSpPr/>
      </dsp:nvSpPr>
      <dsp:spPr>
        <a:xfrm>
          <a:off x="3417080" y="870609"/>
          <a:ext cx="3417080" cy="740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Федеральная образовательная программ ДО </a:t>
          </a:r>
        </a:p>
      </dsp:txBody>
      <dsp:txXfrm>
        <a:off x="3417080" y="870609"/>
        <a:ext cx="3417080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1D7A-7119-47F3-BD3E-F01FBB48508C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74B64-E1DF-4324-A70E-D1443DFA0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4A4AD-8453-43D4-BA40-63B6AF46B781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1000108"/>
            <a:ext cx="7500990" cy="2143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3929066"/>
            <a:ext cx="5572164" cy="2500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Дополнительный раздел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406640" cy="357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презентация  образовательной программы МДОУ «Детский сад № 241»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Ярославля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428892" cy="2714634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 h="127000" prst="angle"/>
            <a:bevelB w="25400" h="8255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928670"/>
            <a:ext cx="8183880" cy="18573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</a:br>
            <a:br>
              <a:rPr lang="ru-RU" sz="3100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br>
              <a:rPr lang="ru-RU" b="1" dirty="0">
                <a:solidFill>
                  <a:srgbClr val="C00000"/>
                </a:solidFill>
                <a:latin typeface="Times New Roman" pitchFamily="1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071678"/>
            <a:ext cx="8183880" cy="442915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с 5-6 лет - «УЖЕ БОЛЬШИЕ»</a:t>
            </a:r>
            <a:endParaRPr lang="ru-RU" sz="2000" b="1" dirty="0">
              <a:solidFill>
                <a:srgbClr val="000000"/>
              </a:solidFill>
              <a:latin typeface="Times New Roman" pitchFamily="16" charset="0"/>
              <a:ea typeface="SimSun" charset="-122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FFC000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с 6-7 лет - «МЕЧТАТЕЛИ, ПОМОЩНИКИ, БУДУЩИЕ УЧЕНИКИ!»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SimSun" charset="-122"/>
              </a:rPr>
              <a:t>значение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/>
          </a:p>
        </p:txBody>
      </p:sp>
      <p:pic>
        <p:nvPicPr>
          <p:cNvPr id="26626" name="Picture 2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00702"/>
            <a:ext cx="1214436" cy="1214436"/>
          </a:xfrm>
          <a:prstGeom prst="rect">
            <a:avLst/>
          </a:prstGeom>
          <a:noFill/>
        </p:spPr>
      </p:pic>
      <p:pic>
        <p:nvPicPr>
          <p:cNvPr id="4" name="Picture 2" descr="C:\Users\Воспитатель\Desktop\i.jpg">
            <a:extLst>
              <a:ext uri="{FF2B5EF4-FFF2-40B4-BE49-F238E27FC236}">
                <a16:creationId xmlns:a16="http://schemas.microsoft.com/office/drawing/2014/main" id="{5F7E3633-8B67-6874-5A29-AF6EC053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64357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sz="2800" dirty="0"/>
              <a:t>Основные формы сотрудничества  с родителями (законными представителями) воспитанников</a:t>
            </a:r>
          </a:p>
        </p:txBody>
      </p:sp>
      <p:pic>
        <p:nvPicPr>
          <p:cNvPr id="9" name="Picture 2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8" y="5409531"/>
            <a:ext cx="1428750" cy="142875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l="3430" t="7805" r="3067" b="24548"/>
          <a:stretch>
            <a:fillRect/>
          </a:stretch>
        </p:blipFill>
        <p:spPr bwMode="auto">
          <a:xfrm>
            <a:off x="1785918" y="1857364"/>
            <a:ext cx="6948431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857232"/>
            <a:ext cx="8001056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6" charset="0"/>
              </a:rPr>
              <a:t>Модель сотрудничества семьи и детского сада</a:t>
            </a:r>
            <a:br>
              <a:rPr lang="ru-RU" sz="2800" b="1" dirty="0">
                <a:solidFill>
                  <a:srgbClr val="002060"/>
                </a:solidFill>
                <a:latin typeface="Times New Roman" pitchFamily="16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02611"/>
              </p:ext>
            </p:extLst>
          </p:nvPr>
        </p:nvGraphicFramePr>
        <p:xfrm>
          <a:off x="357158" y="1928801"/>
          <a:ext cx="7671226" cy="4380519"/>
        </p:xfrm>
        <a:graphic>
          <a:graphicData uri="http://schemas.openxmlformats.org/drawingml/2006/table">
            <a:tbl>
              <a:tblPr/>
              <a:tblGrid>
                <a:gridCol w="290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проведении мониторинговых исследований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Анкетирование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Социологический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опрос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Интервьюирование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«Родительская почта»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создании условий</a:t>
                      </a:r>
                      <a:endParaRPr lang="ru-RU" sz="12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субботниках по благоустройству территории.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Помощь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создании РППС.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управлении ДОО</a:t>
                      </a:r>
                      <a:endParaRPr lang="ru-RU" sz="12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работе  Совета родителей; педагогических советах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просветительской деятельности, направленной на  повышение педагогической культуры, расширение информационного поля родителей</a:t>
                      </a:r>
                      <a:endParaRPr lang="ru-RU" sz="12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Наглядная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информация (стенды, папки-передвижки, семейные и групповые фотоальбомы, фоторепортажи «Из жизни группы», «Копилка добрых дел», «Мы благодарим», памятки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Создание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странички на сайте ДОО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Консультации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, семинары, семинары-практикумы, конференции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Распространение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опыта семейного воспитания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Родительские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собрания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Организация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деятельности консультационного пункта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образовательном процессе ДОО, направленном на установление сотрудничества и партнерских отношений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 целью вовлечения родителей в единое образовательное пространство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Дни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открытых дверей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Дни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здоровья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Неделя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театра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Совместные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праздники, развлечения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творческих выставках, смотрах-конкурсах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Мероприятия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с родителями в рамках проектной деятельности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507" y="6000768"/>
            <a:ext cx="910828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714356"/>
            <a:ext cx="8143932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chemeClr val="bg1"/>
                </a:solidFill>
              </a:rPr>
              <a:t>      </a:t>
            </a:r>
            <a:r>
              <a:rPr lang="ru-RU" sz="3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622673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МЫ ВСЕГДА ГОТОВЫ К ОБЩЕНИЮ С ВАМИ!</a:t>
            </a:r>
          </a:p>
        </p:txBody>
      </p:sp>
      <p:sp>
        <p:nvSpPr>
          <p:cNvPr id="1026" name="AutoShape 2" descr="https://emiclub.ru/wp-content/uploads/2019/07/elpoch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roka.co.il/image/catalog/Brands%20LOGO/e-mail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roka.co.il/image/catalog/Brands%20LOGO/e-mailing.png"/>
          <p:cNvSpPr>
            <a:spLocks noChangeAspect="1" noChangeArrowheads="1"/>
          </p:cNvSpPr>
          <p:nvPr/>
        </p:nvSpPr>
        <p:spPr bwMode="auto">
          <a:xfrm>
            <a:off x="155575" y="-2933700"/>
            <a:ext cx="5705475" cy="612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70180" y="2619371"/>
            <a:ext cx="6929486" cy="2143140"/>
            <a:chOff x="1785918" y="3429000"/>
            <a:chExt cx="6929486" cy="2143140"/>
          </a:xfrm>
        </p:grpSpPr>
        <p:sp>
          <p:nvSpPr>
            <p:cNvPr id="7" name="TextBox 6"/>
            <p:cNvSpPr txBox="1"/>
            <p:nvPr/>
          </p:nvSpPr>
          <p:spPr>
            <a:xfrm>
              <a:off x="2857488" y="3571877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solidFill>
                    <a:schemeClr val="tx2"/>
                  </a:solidFill>
                </a:rPr>
                <a:t>yardou</a:t>
              </a:r>
              <a:r>
                <a:rPr lang="ru-RU" sz="2400" u="sng" dirty="0">
                  <a:solidFill>
                    <a:schemeClr val="tx2"/>
                  </a:solidFill>
                </a:rPr>
                <a:t>241</a:t>
              </a:r>
              <a:r>
                <a:rPr lang="en-US" sz="2400" u="sng" dirty="0">
                  <a:solidFill>
                    <a:schemeClr val="tx2"/>
                  </a:solidFill>
                </a:rPr>
                <a:t>@yandex.ru</a:t>
              </a:r>
              <a:endParaRPr lang="ru-RU" sz="2400" dirty="0"/>
            </a:p>
          </p:txBody>
        </p:sp>
        <p:pic>
          <p:nvPicPr>
            <p:cNvPr id="12" name="Рисунок 11" descr="elpochta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5918" y="3429000"/>
              <a:ext cx="1000132" cy="750099"/>
            </a:xfrm>
            <a:prstGeom prst="rect">
              <a:avLst/>
            </a:prstGeom>
          </p:spPr>
        </p:pic>
        <p:pic>
          <p:nvPicPr>
            <p:cNvPr id="1034" name="Picture 10" descr="https://w7.pngwing.com/pngs/1012/695/png-transparent-globe-world-icon-globe-s-free-blue-globe-trademark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94" y="4929198"/>
              <a:ext cx="739383" cy="642942"/>
            </a:xfrm>
            <a:prstGeom prst="rect">
              <a:avLst/>
            </a:prstGeom>
            <a:noFill/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486B5-B6FF-7CDB-52F3-36CB20085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77" y="3333233"/>
            <a:ext cx="2874973" cy="3442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471327" y="1714488"/>
            <a:ext cx="4071966" cy="4643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714356"/>
            <a:ext cx="600079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6500858" cy="1000132"/>
          </a:xfrm>
        </p:spPr>
        <p:txBody>
          <a:bodyPr/>
          <a:lstStyle/>
          <a:p>
            <a:pPr algn="ctr">
              <a:buNone/>
            </a:pPr>
            <a:r>
              <a:rPr lang="ru-RU" b="1" i="1" dirty="0"/>
              <a:t>Характеристика ДОУ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571612"/>
            <a:ext cx="385763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 № 241»</a:t>
            </a: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г. Ярославля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 Ярославль, ул.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Закгейма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дом 2а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(код города 4852) 31-30-15, 32-70-45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yardou241@yandex.ru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5BCA8B-560E-7CD3-6C97-F736D731CEED}"/>
              </a:ext>
            </a:extLst>
          </p:cNvPr>
          <p:cNvSpPr/>
          <p:nvPr/>
        </p:nvSpPr>
        <p:spPr>
          <a:xfrm>
            <a:off x="143984" y="1714488"/>
            <a:ext cx="4071966" cy="464347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698659"/>
            <a:ext cx="6347913" cy="10021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14356"/>
            <a:ext cx="6768752" cy="7704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групп в 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818662" cy="337354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детском саду функционирует </a:t>
            </a:r>
            <a:r>
              <a:rPr lang="ru-RU" sz="2400" b="1" dirty="0"/>
              <a:t>12 групп (на 01.09.2023)</a:t>
            </a:r>
            <a:r>
              <a:rPr lang="ru-RU" sz="2400" dirty="0"/>
              <a:t> – 2 раннего возраста и 10 дошкольных групп: из них 2 – группы компенсирующей направленности для детей с тяжелыми нарушениями речи, 7 групп комбинированной направленности для детей с ЩВЗ (ТНР), 1 группа комбинированной направленности для детей с ОВЗ (ЗПР).</a:t>
            </a:r>
          </a:p>
          <a:p>
            <a:pPr algn="just"/>
            <a:r>
              <a:rPr lang="ru-RU" sz="2400" dirty="0"/>
              <a:t> Численность воспитанников  – </a:t>
            </a:r>
            <a:r>
              <a:rPr lang="ru-RU" sz="2400" b="1" dirty="0"/>
              <a:t>276 детей.</a:t>
            </a:r>
            <a:endParaRPr lang="ru-RU" sz="2400" dirty="0"/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968" y="4730307"/>
            <a:ext cx="1928816" cy="1928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2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72008" cy="1273914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</a:rPr>
              <a:t> </a:t>
            </a:r>
            <a:br>
              <a:rPr lang="ru-RU" sz="2800" b="1" dirty="0">
                <a:solidFill>
                  <a:schemeClr val="tx2"/>
                </a:solidFill>
              </a:rPr>
            </a:b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ВОЗРАСТНЫЕ И ИНЫЕ КАТЕГОРИИ ДЕТЕЙ, НА КОТОРЫХ ОРИЕНТИРОВАНА ПРОГРАММА</a:t>
            </a:r>
            <a:br>
              <a:rPr lang="ru-RU" sz="2800" b="1" dirty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1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1560" y="5601152"/>
            <a:ext cx="1152128" cy="1152128"/>
          </a:xfrm>
          <a:prstGeom prst="rect">
            <a:avLst/>
          </a:prstGeom>
          <a:noFill/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6024601-3ADC-0528-7C09-D9C7E260C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49549"/>
              </p:ext>
            </p:extLst>
          </p:nvPr>
        </p:nvGraphicFramePr>
        <p:xfrm>
          <a:off x="179512" y="1160093"/>
          <a:ext cx="6912768" cy="5593187"/>
        </p:xfrm>
        <a:graphic>
          <a:graphicData uri="http://schemas.openxmlformats.org/drawingml/2006/table">
            <a:tbl>
              <a:tblPr/>
              <a:tblGrid>
                <a:gridCol w="3240666">
                  <a:extLst>
                    <a:ext uri="{9D8B030D-6E8A-4147-A177-3AD203B41FA5}">
                      <a16:colId xmlns:a16="http://schemas.microsoft.com/office/drawing/2014/main" val="464145391"/>
                    </a:ext>
                  </a:extLst>
                </a:gridCol>
                <a:gridCol w="965864">
                  <a:extLst>
                    <a:ext uri="{9D8B030D-6E8A-4147-A177-3AD203B41FA5}">
                      <a16:colId xmlns:a16="http://schemas.microsoft.com/office/drawing/2014/main" val="4013713134"/>
                    </a:ext>
                  </a:extLst>
                </a:gridCol>
                <a:gridCol w="2706238">
                  <a:extLst>
                    <a:ext uri="{9D8B030D-6E8A-4147-A177-3AD203B41FA5}">
                      <a16:colId xmlns:a16="http://schemas.microsoft.com/office/drawing/2014/main" val="4107251720"/>
                    </a:ext>
                  </a:extLst>
                </a:gridCol>
              </a:tblGrid>
              <a:tr h="1723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группы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684135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Компенсирующей  направленности для детей с тяжелыми нарушениями речи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6-7 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291903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Общеразвивающей направленности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Ранний 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– 3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477322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Компенсирующей направленности для детей с тяжелым нарушением речи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Дошкольный           </a:t>
                      </a: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5-6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172748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Общеразвивающей направленности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– 3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60960"/>
                  </a:ext>
                </a:extLst>
              </a:tr>
              <a:tr h="212913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Общеразвивающей направленности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Дошкольный            </a:t>
                      </a: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3-4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35820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Общеразвивающей направленности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Дошкольный 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  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13420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Комбинированной направленности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с ОВЗ (ТНР)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 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551702"/>
                  </a:ext>
                </a:extLst>
              </a:tr>
              <a:tr h="60308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направленности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с ОВЗ (ТНР)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Дошкольный        </a:t>
                      </a: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4-5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7064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Комбинированной  направленности для детей с ОВЗ (ЗПР)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Дошкольный             </a:t>
                      </a: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5-6 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209172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Комбинированной  направленности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с ОВЗ (ТНР)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4-5   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005594"/>
                  </a:ext>
                </a:extLst>
              </a:tr>
              <a:tr h="402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Комбинированной направленности для детей с ОВЗ (ТНР)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Дошкольный         </a:t>
                      </a:r>
                    </a:p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 5-6 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243720"/>
                  </a:ext>
                </a:extLst>
              </a:tr>
              <a:tr h="603083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Комбинированной направленности для детей с ОВЗ (ТНР)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Дошкольный          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6-7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5121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B55C80-006C-5F9F-161C-7D43B190236F}"/>
              </a:ext>
            </a:extLst>
          </p:cNvPr>
          <p:cNvSpPr txBox="1"/>
          <p:nvPr/>
        </p:nvSpPr>
        <p:spPr>
          <a:xfrm>
            <a:off x="6516216" y="3311415"/>
            <a:ext cx="2880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Подавляющее </a:t>
            </a:r>
          </a:p>
          <a:p>
            <a:pPr algn="ctr"/>
            <a:r>
              <a:rPr lang="ru-RU" sz="1800" dirty="0">
                <a:solidFill>
                  <a:srgbClr val="FF0000"/>
                </a:solidFill>
              </a:rPr>
              <a:t>преобладание </a:t>
            </a:r>
          </a:p>
          <a:p>
            <a:pPr algn="ctr"/>
            <a:r>
              <a:rPr lang="ru-RU" sz="1800" dirty="0">
                <a:solidFill>
                  <a:srgbClr val="FF0000"/>
                </a:solidFill>
              </a:rPr>
              <a:t>детей русской</a:t>
            </a:r>
          </a:p>
          <a:p>
            <a:pPr algn="ctr"/>
            <a:r>
              <a:rPr lang="ru-RU" sz="1800" dirty="0">
                <a:solidFill>
                  <a:srgbClr val="FF0000"/>
                </a:solidFill>
              </a:rPr>
              <a:t> национальности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928670"/>
            <a:ext cx="8183880" cy="18573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</a:br>
            <a:br>
              <a:rPr lang="ru-RU" sz="3100" dirty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br>
              <a:rPr lang="ru-RU" b="1" dirty="0">
                <a:solidFill>
                  <a:srgbClr val="C00000"/>
                </a:solidFill>
                <a:latin typeface="Times New Roman" pitchFamily="1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357430"/>
            <a:ext cx="8183880" cy="3687678"/>
          </a:xfrm>
        </p:spPr>
        <p:txBody>
          <a:bodyPr>
            <a:normAutofit fontScale="92500" lnSpcReduction="10000"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от 2-3 лет - «ДУМАЮ, ДЕЙСТВУЯ!»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До 5 лет все основные психические процессы -внимание, мышление, память носят у ребенка непроизвольный характер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400" b="1" dirty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от 3-4 лет - «Я САМ!»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буду!».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с 4-5 лет - «ЛЮБОЗНАТЕЛЬНЫЕ ПОЧЕМУЧКИ!»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Ключ возраста: Четырехлетний ребенок часто задает вопрос «Почему?».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SimSun" charset="-122"/>
              </a:rPr>
              <a:t>Ему становятся интересны связи явлений, причинно — следственные отношения.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2000" b="1" dirty="0">
              <a:solidFill>
                <a:srgbClr val="002060"/>
              </a:solidFill>
              <a:latin typeface="Times New Roman" pitchFamily="16" charset="0"/>
              <a:ea typeface="SimSun" charset="-122"/>
            </a:endParaRPr>
          </a:p>
          <a:p>
            <a:endParaRPr lang="ru-RU" dirty="0"/>
          </a:p>
        </p:txBody>
      </p:sp>
      <p:pic>
        <p:nvPicPr>
          <p:cNvPr id="27650" name="Picture 2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473" y="5833387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7932"/>
            <a:ext cx="7643192" cy="13609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 программа ДОУ разработана на основе ФГОС ДО и соответствует ФОП ДО</a:t>
            </a:r>
            <a:br>
              <a:rPr lang="ru-RU" sz="2800" b="1" dirty="0">
                <a:solidFill>
                  <a:schemeClr val="tx2"/>
                </a:solidFill>
                <a:latin typeface="Times New Roman" pitchFamily="16" charset="0"/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Воспитатель\Desktop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51" y="2204484"/>
            <a:ext cx="4428003" cy="1912092"/>
          </a:xfrm>
          <a:prstGeom prst="rect">
            <a:avLst/>
          </a:prstGeom>
          <a:noFill/>
        </p:spPr>
      </p:pic>
      <p:pic>
        <p:nvPicPr>
          <p:cNvPr id="1027" name="Picture 3" descr="C:\Users\Воспитатель\Desktop\95993845-thumb800x600x1x16777215_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836712"/>
            <a:ext cx="795380" cy="1178341"/>
          </a:xfrm>
          <a:prstGeom prst="rect">
            <a:avLst/>
          </a:prstGeom>
          <a:noFill/>
        </p:spPr>
      </p:pic>
      <p:pic>
        <p:nvPicPr>
          <p:cNvPr id="10" name="Picture 1" descr="C:\Users\Воспитатель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72" y="5333127"/>
            <a:ext cx="1428750" cy="142875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7DB82-169D-768B-28E0-FA515D89E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80642"/>
            <a:ext cx="4766760" cy="2681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98659"/>
            <a:ext cx="7848872" cy="137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14356"/>
            <a:ext cx="6768752" cy="11304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позволяет реализовать несколько основополагающих функций</a:t>
            </a:r>
            <a:r>
              <a:rPr lang="ru-RU" sz="2400" b="1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дошкольного уровня образования: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40" y="2071678"/>
            <a:ext cx="8410108" cy="4381658"/>
          </a:xfrm>
        </p:spPr>
        <p:txBody>
          <a:bodyPr>
            <a:normAutofit/>
          </a:bodyPr>
          <a:lstStyle/>
          <a:p>
            <a:pPr marL="64135" marR="135890" algn="just">
              <a:spcBef>
                <a:spcPts val="46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формирование основ его гражданской и культурной идентичности на соответствующем его возрасту  содержании доступными средствами; </a:t>
            </a:r>
          </a:p>
          <a:p>
            <a:pPr marL="64135" marR="135890" algn="just">
              <a:spcBef>
                <a:spcPts val="46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создание единого ядра содержания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образования 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 </a:t>
            </a:r>
          </a:p>
          <a:p>
            <a:pPr marL="64135" marR="135890" algn="just">
              <a:spcBef>
                <a:spcPts val="460"/>
              </a:spcBef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создание единого федерального образовательного пространства воспитания и обучения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от  рождения до поступления в общеобразовательную организацию, обеспечивающего ребенку и его  родителям (законным представителям) равные, качественные условия ДО, вне зависимости от места  проживания. 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Воспит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7806" y="5830922"/>
            <a:ext cx="993284" cy="993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991069"/>
            <a:ext cx="842968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ОСОБЕННОСТИ ОБРАЗОВАНИЯ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5525627"/>
              </p:ext>
            </p:extLst>
          </p:nvPr>
        </p:nvGraphicFramePr>
        <p:xfrm>
          <a:off x="683568" y="1988840"/>
          <a:ext cx="578647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Воспитатель\Desktop\i.jpg">
            <a:extLst>
              <a:ext uri="{FF2B5EF4-FFF2-40B4-BE49-F238E27FC236}">
                <a16:creationId xmlns:a16="http://schemas.microsoft.com/office/drawing/2014/main" id="{E45D6B3E-89F2-E5AD-CF12-6BC0C20F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60366" y="561742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714356"/>
            <a:ext cx="8429684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   </a:t>
            </a:r>
            <a:r>
              <a:rPr lang="ru-RU" sz="3600" b="1" dirty="0">
                <a:solidFill>
                  <a:schemeClr val="bg1"/>
                </a:solidFill>
              </a:rPr>
              <a:t>ИСПОЛЬЗУЕМЫЕ ПРИМЕРНЫЕ ПРОГРАММЫ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31181788"/>
              </p:ext>
            </p:extLst>
          </p:nvPr>
        </p:nvGraphicFramePr>
        <p:xfrm>
          <a:off x="1095424" y="2218041"/>
          <a:ext cx="68341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C:\Users\Воспитатель\Desktop\i.jpg">
            <a:extLst>
              <a:ext uri="{FF2B5EF4-FFF2-40B4-BE49-F238E27FC236}">
                <a16:creationId xmlns:a16="http://schemas.microsoft.com/office/drawing/2014/main" id="{B3899547-F4AA-C22A-6CD2-44E6774C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857868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FF850B4-1FB9-6894-D3FF-3866ED37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3538" t="2258" r="14249"/>
          <a:stretch>
            <a:fillRect/>
          </a:stretch>
        </p:blipFill>
        <p:spPr bwMode="auto">
          <a:xfrm>
            <a:off x="7929585" y="5195846"/>
            <a:ext cx="1171763" cy="1586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ABED17F01AFC43A4E343F08C776CB4" ma:contentTypeVersion="0" ma:contentTypeDescription="Создание документа." ma:contentTypeScope="" ma:versionID="849ec41b33f59aab5d59610ad4746fa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24D5F4-BB67-4694-B1D4-85A02C4CA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A2F5E-0A6E-455A-8821-3006B123E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E8CFB91-66FD-4E72-9804-05770117F1B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903</Words>
  <Application>Microsoft Office PowerPoint</Application>
  <PresentationFormat>Экран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Marlett</vt:lpstr>
      <vt:lpstr>Times New Roman</vt:lpstr>
      <vt:lpstr>Wingdings 2</vt:lpstr>
      <vt:lpstr>Поток</vt:lpstr>
      <vt:lpstr>Презентация PowerPoint</vt:lpstr>
      <vt:lpstr>Презентация PowerPoint</vt:lpstr>
      <vt:lpstr>Количество групп в  ДОУ</vt:lpstr>
      <vt:lpstr>   ВОЗРАСТНЫЕ И ИНЫЕ КАТЕГОРИИ ДЕТЕЙ, НА КОТОРЫХ ОРИЕНТИРОВАНА ПРОГРАММА </vt:lpstr>
      <vt:lpstr>  Возрастные психофизические особенности развития каждого возраста детей </vt:lpstr>
      <vt:lpstr>Образовательная   программа ДОУ разработана на основе ФГОС ДО и соответствует ФОП ДО </vt:lpstr>
      <vt:lpstr>Программа позволяет реализовать несколько основополагающих функций  дошкольного уровня образования:</vt:lpstr>
      <vt:lpstr>Презентация PowerPoint</vt:lpstr>
      <vt:lpstr>Презентация PowerPoint</vt:lpstr>
      <vt:lpstr>  Возрастные психофизические особенности развития каждого возраста детей </vt:lpstr>
      <vt:lpstr>Основные формы сотрудничества  с родителями (законными представителями) воспитанников</vt:lpstr>
      <vt:lpstr>Модель сотрудничества семьи и детского сада 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miniHUMMER</dc:creator>
  <cp:lastModifiedBy>User</cp:lastModifiedBy>
  <cp:revision>52</cp:revision>
  <dcterms:created xsi:type="dcterms:W3CDTF">2014-02-17T14:56:56Z</dcterms:created>
  <dcterms:modified xsi:type="dcterms:W3CDTF">2023-08-31T21:12:41Z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0x010100DAABED17F01AFC43A4E343F08C776CB4</vt:lpwstr>
  </property>
</Properties>
</file>